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4" r:id="rId9"/>
    <p:sldId id="265" r:id="rId10"/>
    <p:sldId id="266" r:id="rId11"/>
    <p:sldId id="268" r:id="rId12"/>
    <p:sldId id="269" r:id="rId13"/>
    <p:sldId id="270"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69" autoAdjust="0"/>
    <p:restoredTop sz="94660"/>
  </p:normalViewPr>
  <p:slideViewPr>
    <p:cSldViewPr snapToGrid="0">
      <p:cViewPr varScale="1">
        <p:scale>
          <a:sx n="110" d="100"/>
          <a:sy n="110" d="100"/>
        </p:scale>
        <p:origin x="1650" y="1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3B13AF-E056-467C-B7DD-B0BE5702A7A2}" type="datetimeFigureOut">
              <a:rPr lang="ru-RU" smtClean="0"/>
              <a:t>27.04.2024</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B3D78B-5496-4367-B3DC-DDC1E9A89F45}" type="slidenum">
              <a:rPr lang="ru-RU" smtClean="0"/>
              <a:t>‹#›</a:t>
            </a:fld>
            <a:endParaRPr lang="ru-RU"/>
          </a:p>
        </p:txBody>
      </p:sp>
    </p:spTree>
    <p:extLst>
      <p:ext uri="{BB962C8B-B14F-4D97-AF65-F5344CB8AC3E}">
        <p14:creationId xmlns:p14="http://schemas.microsoft.com/office/powerpoint/2010/main" val="1362917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5B3D78B-5496-4367-B3DC-DDC1E9A89F45}" type="slidenum">
              <a:rPr lang="ru-RU" smtClean="0"/>
              <a:t>1</a:t>
            </a:fld>
            <a:endParaRPr lang="ru-RU"/>
          </a:p>
        </p:txBody>
      </p:sp>
    </p:spTree>
    <p:extLst>
      <p:ext uri="{BB962C8B-B14F-4D97-AF65-F5344CB8AC3E}">
        <p14:creationId xmlns:p14="http://schemas.microsoft.com/office/powerpoint/2010/main" val="39393016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8244F7A3-AC1E-4857-96EE-79C99C62F373}" type="datetimeFigureOut">
              <a:rPr lang="ru-RU" smtClean="0"/>
              <a:t>27.04.2024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F17320C-4C9C-4092-AE17-23620E397F5A}" type="slidenum">
              <a:rPr lang="ru-RU" smtClean="0"/>
              <a:t>‹#›</a:t>
            </a:fld>
            <a:endParaRPr lang="ru-RU"/>
          </a:p>
        </p:txBody>
      </p:sp>
    </p:spTree>
    <p:extLst>
      <p:ext uri="{BB962C8B-B14F-4D97-AF65-F5344CB8AC3E}">
        <p14:creationId xmlns:p14="http://schemas.microsoft.com/office/powerpoint/2010/main" val="99208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244F7A3-AC1E-4857-96EE-79C99C62F373}" type="datetimeFigureOut">
              <a:rPr lang="ru-RU" smtClean="0"/>
              <a:t>27.04.2024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F17320C-4C9C-4092-AE17-23620E397F5A}" type="slidenum">
              <a:rPr lang="ru-RU" smtClean="0"/>
              <a:t>‹#›</a:t>
            </a:fld>
            <a:endParaRPr lang="ru-RU"/>
          </a:p>
        </p:txBody>
      </p:sp>
    </p:spTree>
    <p:extLst>
      <p:ext uri="{BB962C8B-B14F-4D97-AF65-F5344CB8AC3E}">
        <p14:creationId xmlns:p14="http://schemas.microsoft.com/office/powerpoint/2010/main" val="42372411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43675" y="365125"/>
            <a:ext cx="1971675"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28650" y="365125"/>
            <a:ext cx="5800725"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244F7A3-AC1E-4857-96EE-79C99C62F373}" type="datetimeFigureOut">
              <a:rPr lang="ru-RU" smtClean="0"/>
              <a:t>27.04.2024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F17320C-4C9C-4092-AE17-23620E397F5A}" type="slidenum">
              <a:rPr lang="ru-RU" smtClean="0"/>
              <a:t>‹#›</a:t>
            </a:fld>
            <a:endParaRPr lang="ru-RU"/>
          </a:p>
        </p:txBody>
      </p:sp>
    </p:spTree>
    <p:extLst>
      <p:ext uri="{BB962C8B-B14F-4D97-AF65-F5344CB8AC3E}">
        <p14:creationId xmlns:p14="http://schemas.microsoft.com/office/powerpoint/2010/main" val="3777599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244F7A3-AC1E-4857-96EE-79C99C62F373}" type="datetimeFigureOut">
              <a:rPr lang="ru-RU" smtClean="0"/>
              <a:t>27.04.2024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F17320C-4C9C-4092-AE17-23620E397F5A}" type="slidenum">
              <a:rPr lang="ru-RU" smtClean="0"/>
              <a:t>‹#›</a:t>
            </a:fld>
            <a:endParaRPr lang="ru-RU"/>
          </a:p>
        </p:txBody>
      </p:sp>
    </p:spTree>
    <p:extLst>
      <p:ext uri="{BB962C8B-B14F-4D97-AF65-F5344CB8AC3E}">
        <p14:creationId xmlns:p14="http://schemas.microsoft.com/office/powerpoint/2010/main" val="2934142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9"/>
            <a:ext cx="78867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8244F7A3-AC1E-4857-96EE-79C99C62F373}" type="datetimeFigureOut">
              <a:rPr lang="ru-RU" smtClean="0"/>
              <a:t>27.04.2024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F17320C-4C9C-4092-AE17-23620E397F5A}" type="slidenum">
              <a:rPr lang="ru-RU" smtClean="0"/>
              <a:t>‹#›</a:t>
            </a:fld>
            <a:endParaRPr lang="ru-RU"/>
          </a:p>
        </p:txBody>
      </p:sp>
    </p:spTree>
    <p:extLst>
      <p:ext uri="{BB962C8B-B14F-4D97-AF65-F5344CB8AC3E}">
        <p14:creationId xmlns:p14="http://schemas.microsoft.com/office/powerpoint/2010/main" val="34077060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6286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291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8244F7A3-AC1E-4857-96EE-79C99C62F373}" type="datetimeFigureOut">
              <a:rPr lang="ru-RU" smtClean="0"/>
              <a:t>27.04.2024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F17320C-4C9C-4092-AE17-23620E397F5A}" type="slidenum">
              <a:rPr lang="ru-RU" smtClean="0"/>
              <a:t>‹#›</a:t>
            </a:fld>
            <a:endParaRPr lang="ru-RU"/>
          </a:p>
        </p:txBody>
      </p:sp>
    </p:spTree>
    <p:extLst>
      <p:ext uri="{BB962C8B-B14F-4D97-AF65-F5344CB8AC3E}">
        <p14:creationId xmlns:p14="http://schemas.microsoft.com/office/powerpoint/2010/main" val="3875948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365126"/>
            <a:ext cx="78867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629842" y="2505075"/>
            <a:ext cx="3868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29150" y="2505075"/>
            <a:ext cx="3887391"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8244F7A3-AC1E-4857-96EE-79C99C62F373}" type="datetimeFigureOut">
              <a:rPr lang="ru-RU" smtClean="0"/>
              <a:t>27.04.2024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F17320C-4C9C-4092-AE17-23620E397F5A}" type="slidenum">
              <a:rPr lang="ru-RU" smtClean="0"/>
              <a:t>‹#›</a:t>
            </a:fld>
            <a:endParaRPr lang="ru-RU"/>
          </a:p>
        </p:txBody>
      </p:sp>
    </p:spTree>
    <p:extLst>
      <p:ext uri="{BB962C8B-B14F-4D97-AF65-F5344CB8AC3E}">
        <p14:creationId xmlns:p14="http://schemas.microsoft.com/office/powerpoint/2010/main" val="115378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8244F7A3-AC1E-4857-96EE-79C99C62F373}" type="datetimeFigureOut">
              <a:rPr lang="ru-RU" smtClean="0"/>
              <a:t>27.04.2024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F17320C-4C9C-4092-AE17-23620E397F5A}" type="slidenum">
              <a:rPr lang="ru-RU" smtClean="0"/>
              <a:t>‹#›</a:t>
            </a:fld>
            <a:endParaRPr lang="ru-RU"/>
          </a:p>
        </p:txBody>
      </p:sp>
    </p:spTree>
    <p:extLst>
      <p:ext uri="{BB962C8B-B14F-4D97-AF65-F5344CB8AC3E}">
        <p14:creationId xmlns:p14="http://schemas.microsoft.com/office/powerpoint/2010/main" val="3427524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244F7A3-AC1E-4857-96EE-79C99C62F373}" type="datetimeFigureOut">
              <a:rPr lang="ru-RU" smtClean="0"/>
              <a:t>27.04.2024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F17320C-4C9C-4092-AE17-23620E397F5A}" type="slidenum">
              <a:rPr lang="ru-RU" smtClean="0"/>
              <a:t>‹#›</a:t>
            </a:fld>
            <a:endParaRPr lang="ru-RU"/>
          </a:p>
        </p:txBody>
      </p:sp>
    </p:spTree>
    <p:extLst>
      <p:ext uri="{BB962C8B-B14F-4D97-AF65-F5344CB8AC3E}">
        <p14:creationId xmlns:p14="http://schemas.microsoft.com/office/powerpoint/2010/main" val="12417321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8244F7A3-AC1E-4857-96EE-79C99C62F373}" type="datetimeFigureOut">
              <a:rPr lang="ru-RU" smtClean="0"/>
              <a:t>27.04.2024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F17320C-4C9C-4092-AE17-23620E397F5A}" type="slidenum">
              <a:rPr lang="ru-RU" smtClean="0"/>
              <a:t>‹#›</a:t>
            </a:fld>
            <a:endParaRPr lang="ru-RU"/>
          </a:p>
        </p:txBody>
      </p:sp>
    </p:spTree>
    <p:extLst>
      <p:ext uri="{BB962C8B-B14F-4D97-AF65-F5344CB8AC3E}">
        <p14:creationId xmlns:p14="http://schemas.microsoft.com/office/powerpoint/2010/main" val="31794534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8244F7A3-AC1E-4857-96EE-79C99C62F373}" type="datetimeFigureOut">
              <a:rPr lang="ru-RU" smtClean="0"/>
              <a:t>27.04.2024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F17320C-4C9C-4092-AE17-23620E397F5A}" type="slidenum">
              <a:rPr lang="ru-RU" smtClean="0"/>
              <a:t>‹#›</a:t>
            </a:fld>
            <a:endParaRPr lang="ru-RU"/>
          </a:p>
        </p:txBody>
      </p:sp>
    </p:spTree>
    <p:extLst>
      <p:ext uri="{BB962C8B-B14F-4D97-AF65-F5344CB8AC3E}">
        <p14:creationId xmlns:p14="http://schemas.microsoft.com/office/powerpoint/2010/main" val="25673900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gGrid">
          <a:fgClr>
            <a:schemeClr val="accent1">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44F7A3-AC1E-4857-96EE-79C99C62F373}" type="datetimeFigureOut">
              <a:rPr lang="ru-RU" smtClean="0"/>
              <a:t>27.04.2024</a:t>
            </a:fld>
            <a:endParaRPr lang="ru-RU"/>
          </a:p>
        </p:txBody>
      </p:sp>
      <p:sp>
        <p:nvSpPr>
          <p:cNvPr id="5" name="Нижний колонтитул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17320C-4C9C-4092-AE17-23620E397F5A}" type="slidenum">
              <a:rPr lang="ru-RU" smtClean="0"/>
              <a:t>‹#›</a:t>
            </a:fld>
            <a:endParaRPr lang="ru-RU"/>
          </a:p>
        </p:txBody>
      </p:sp>
    </p:spTree>
    <p:extLst>
      <p:ext uri="{BB962C8B-B14F-4D97-AF65-F5344CB8AC3E}">
        <p14:creationId xmlns:p14="http://schemas.microsoft.com/office/powerpoint/2010/main" val="21979217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13.xml.rels><?xml version="1.0" encoding="UTF-8" standalone="yes"?>
<Relationships xmlns="http://schemas.openxmlformats.org/package/2006/relationships"><Relationship Id="rId3" Type="http://schemas.openxmlformats.org/officeDocument/2006/relationships/image" Target="../media/image36.jpeg"/><Relationship Id="rId7" Type="http://schemas.openxmlformats.org/officeDocument/2006/relationships/image" Target="../media/image40.png"/><Relationship Id="rId2" Type="http://schemas.openxmlformats.org/officeDocument/2006/relationships/image" Target="../media/image35.jpe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jpeg"/><Relationship Id="rId4" Type="http://schemas.openxmlformats.org/officeDocument/2006/relationships/image" Target="../media/image3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5575" y="573723"/>
            <a:ext cx="9144000" cy="2387600"/>
          </a:xfrm>
        </p:spPr>
        <p:txBody>
          <a:bodyPr>
            <a:normAutofit fontScale="90000"/>
          </a:bodyPr>
          <a:lstStyle/>
          <a:p>
            <a:pPr>
              <a:lnSpc>
                <a:spcPct val="107000"/>
              </a:lnSpc>
              <a:spcAft>
                <a:spcPts val="800"/>
              </a:spcAft>
            </a:pPr>
            <a:r>
              <a:rPr lang="ru-RU" sz="4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Использование приемов сенсорной интеграции в коррекционной работе учителя-дефектолога с детьми с ЗПР</a:t>
            </a:r>
            <a:r>
              <a:rPr lang="ru-RU" sz="4800" dirty="0">
                <a:latin typeface="Calibri" panose="020F0502020204030204" pitchFamily="34" charset="0"/>
                <a:ea typeface="Calibri" panose="020F0502020204030204" pitchFamily="34" charset="0"/>
                <a:cs typeface="Times New Roman" panose="02020603050405020304" pitchFamily="18" charset="0"/>
              </a:rPr>
              <a:t/>
            </a:r>
            <a:br>
              <a:rPr lang="ru-RU" sz="4800" dirty="0">
                <a:latin typeface="Calibri" panose="020F0502020204030204" pitchFamily="34" charset="0"/>
                <a:ea typeface="Calibri" panose="020F0502020204030204" pitchFamily="34" charset="0"/>
                <a:cs typeface="Times New Roman" panose="02020603050405020304" pitchFamily="18" charset="0"/>
              </a:rPr>
            </a:br>
            <a:endParaRPr lang="ru-RU" dirty="0"/>
          </a:p>
        </p:txBody>
      </p:sp>
      <p:sp>
        <p:nvSpPr>
          <p:cNvPr id="3" name="Подзаголовок 2"/>
          <p:cNvSpPr>
            <a:spLocks noGrp="1"/>
          </p:cNvSpPr>
          <p:nvPr>
            <p:ph type="subTitle" idx="1"/>
          </p:nvPr>
        </p:nvSpPr>
        <p:spPr>
          <a:xfrm>
            <a:off x="3047999" y="6244046"/>
            <a:ext cx="6949440" cy="807720"/>
          </a:xfrm>
        </p:spPr>
        <p:txBody>
          <a:bodyPr/>
          <a:lstStyle/>
          <a:p>
            <a:r>
              <a:rPr lang="ru-RU" dirty="0" smtClean="0">
                <a:solidFill>
                  <a:srgbClr val="002060"/>
                </a:solidFill>
                <a:latin typeface="Times New Roman" panose="02020603050405020304" pitchFamily="18" charset="0"/>
                <a:cs typeface="Times New Roman" panose="02020603050405020304" pitchFamily="18" charset="0"/>
              </a:rPr>
              <a:t>Бочарникова О.А., учитель-дефектолог</a:t>
            </a:r>
            <a:endParaRPr lang="ru-RU" dirty="0">
              <a:solidFill>
                <a:srgbClr val="002060"/>
              </a:solidFill>
              <a:latin typeface="Times New Roman" panose="02020603050405020304" pitchFamily="18" charset="0"/>
              <a:cs typeface="Times New Roman" panose="02020603050405020304" pitchFamily="18" charset="0"/>
            </a:endParaRPr>
          </a:p>
        </p:txBody>
      </p:sp>
      <p:sp>
        <p:nvSpPr>
          <p:cNvPr id="4" name="AutoShape 2" descr="Занятия по сенсорной интеграции для детей в Одинцово | Доктор Квант"/>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028" name="Picture 4" descr="Картинки сенсорная интеграция - 81 фото"/>
          <p:cNvPicPr>
            <a:picLocks noChangeAspect="1" noChangeArrowheads="1"/>
          </p:cNvPicPr>
          <p:nvPr/>
        </p:nvPicPr>
        <p:blipFill rotWithShape="1">
          <a:blip r:embed="rId3">
            <a:extLst>
              <a:ext uri="{28A0092B-C50C-407E-A947-70E740481C1C}">
                <a14:useLocalDpi xmlns:a14="http://schemas.microsoft.com/office/drawing/2010/main" val="0"/>
              </a:ext>
            </a:extLst>
          </a:blip>
          <a:srcRect l="4398"/>
          <a:stretch/>
        </p:blipFill>
        <p:spPr bwMode="auto">
          <a:xfrm>
            <a:off x="1322558" y="2107198"/>
            <a:ext cx="6370285" cy="413684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93217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7"/>
            <a:ext cx="7886700" cy="827948"/>
          </a:xfrm>
        </p:spPr>
        <p:txBody>
          <a:bodyPr/>
          <a:lstStyle/>
          <a:p>
            <a:pPr algn="ctr"/>
            <a:r>
              <a:rPr lang="ru-RU" i="1" dirty="0" smtClean="0">
                <a:solidFill>
                  <a:schemeClr val="accent5">
                    <a:lumMod val="50000"/>
                  </a:schemeClr>
                </a:solidFill>
                <a:latin typeface="Times New Roman" panose="02020603050405020304" pitchFamily="18" charset="0"/>
                <a:cs typeface="Times New Roman" panose="02020603050405020304" pitchFamily="18" charset="0"/>
              </a:rPr>
              <a:t>Повышение квалификации</a:t>
            </a:r>
            <a:endParaRPr lang="ru-RU" i="1" dirty="0">
              <a:solidFill>
                <a:schemeClr val="accent5">
                  <a:lumMod val="50000"/>
                </a:schemeClr>
              </a:solidFill>
              <a:latin typeface="Times New Roman" panose="02020603050405020304" pitchFamily="18" charset="0"/>
              <a:cs typeface="Times New Roman" panose="02020603050405020304" pitchFamily="18" charset="0"/>
            </a:endParaRPr>
          </a:p>
        </p:txBody>
      </p:sp>
      <p:pic>
        <p:nvPicPr>
          <p:cNvPr id="6" name="Объект 5"/>
          <p:cNvPicPr>
            <a:picLocks noGrp="1" noChangeAspect="1"/>
          </p:cNvPicPr>
          <p:nvPr>
            <p:ph idx="1"/>
          </p:nvPr>
        </p:nvPicPr>
        <p:blipFill rotWithShape="1">
          <a:blip r:embed="rId2"/>
          <a:srcRect l="21856" t="14883" r="19492" b="11868"/>
          <a:stretch/>
        </p:blipFill>
        <p:spPr>
          <a:xfrm>
            <a:off x="3031254" y="1341120"/>
            <a:ext cx="3099159" cy="2177144"/>
          </a:xfrm>
          <a:prstGeom prst="rect">
            <a:avLst/>
          </a:prstGeom>
        </p:spPr>
      </p:pic>
      <p:pic>
        <p:nvPicPr>
          <p:cNvPr id="4" name="Объект 3"/>
          <p:cNvPicPr>
            <a:picLocks noChangeAspect="1"/>
          </p:cNvPicPr>
          <p:nvPr/>
        </p:nvPicPr>
        <p:blipFill rotWithShape="1">
          <a:blip r:embed="rId3"/>
          <a:srcRect l="22081" t="15283" r="19604" b="11868"/>
          <a:stretch/>
        </p:blipFill>
        <p:spPr>
          <a:xfrm>
            <a:off x="3421376" y="4432662"/>
            <a:ext cx="3352800" cy="2356022"/>
          </a:xfrm>
          <a:prstGeom prst="rect">
            <a:avLst/>
          </a:prstGeom>
        </p:spPr>
      </p:pic>
      <p:pic>
        <p:nvPicPr>
          <p:cNvPr id="3" name="Рисунок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853" y="2299415"/>
            <a:ext cx="3176273" cy="4489269"/>
          </a:xfrm>
          <a:prstGeom prst="rect">
            <a:avLst/>
          </a:prstGeom>
        </p:spPr>
      </p:pic>
      <p:pic>
        <p:nvPicPr>
          <p:cNvPr id="5" name="Рисунок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61663" y="1280160"/>
            <a:ext cx="2560119" cy="3618411"/>
          </a:xfrm>
          <a:prstGeom prst="rect">
            <a:avLst/>
          </a:prstGeom>
        </p:spPr>
      </p:pic>
    </p:spTree>
    <p:extLst>
      <p:ext uri="{BB962C8B-B14F-4D97-AF65-F5344CB8AC3E}">
        <p14:creationId xmlns:p14="http://schemas.microsoft.com/office/powerpoint/2010/main" val="31403780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08372"/>
            <a:ext cx="8952411" cy="1325563"/>
          </a:xfrm>
        </p:spPr>
        <p:txBody>
          <a:bodyPr>
            <a:normAutofit/>
          </a:bodyPr>
          <a:lstStyle/>
          <a:p>
            <a:pPr algn="ctr"/>
            <a:r>
              <a:rPr lang="ru-RU" sz="3600" i="1" dirty="0" smtClean="0">
                <a:solidFill>
                  <a:schemeClr val="accent5">
                    <a:lumMod val="50000"/>
                  </a:schemeClr>
                </a:solidFill>
                <a:latin typeface="Times New Roman" panose="02020603050405020304" pitchFamily="18" charset="0"/>
                <a:cs typeface="Times New Roman" panose="02020603050405020304" pitchFamily="18" charset="0"/>
              </a:rPr>
              <a:t>Создание дидактических игр для развития сенсорного восприятия детей с ЗПР</a:t>
            </a:r>
            <a:endParaRPr lang="ru-RU" sz="3600" i="1" dirty="0">
              <a:solidFill>
                <a:schemeClr val="accent5">
                  <a:lumMod val="50000"/>
                </a:schemeClr>
              </a:solidFill>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5400000">
            <a:off x="-907013" y="2871172"/>
            <a:ext cx="4745221" cy="2669187"/>
          </a:xfrm>
          <a:prstGeom prst="rect">
            <a:avLst/>
          </a:prstGeom>
          <a:ln>
            <a:noFill/>
          </a:ln>
          <a:effectLst>
            <a:softEdge rad="112500"/>
          </a:effectLst>
        </p:spPr>
      </p:pic>
      <p:pic>
        <p:nvPicPr>
          <p:cNvPr id="5" name="Рисунок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1756614" y="2559246"/>
            <a:ext cx="5369513" cy="3020351"/>
          </a:xfrm>
          <a:prstGeom prst="rect">
            <a:avLst/>
          </a:prstGeom>
          <a:ln>
            <a:noFill/>
          </a:ln>
          <a:effectLst>
            <a:softEdge rad="112500"/>
          </a:effectLst>
        </p:spPr>
      </p:pic>
      <p:pic>
        <p:nvPicPr>
          <p:cNvPr id="3" name="Рисунок 2"/>
          <p:cNvPicPr>
            <a:picLocks noChangeAspect="1"/>
          </p:cNvPicPr>
          <p:nvPr/>
        </p:nvPicPr>
        <p:blipFill rotWithShape="1">
          <a:blip r:embed="rId4" cstate="screen">
            <a:extLst>
              <a:ext uri="{28A0092B-C50C-407E-A947-70E740481C1C}">
                <a14:useLocalDpi xmlns:a14="http://schemas.microsoft.com/office/drawing/2010/main"/>
              </a:ext>
            </a:extLst>
          </a:blip>
          <a:srcRect b="-1"/>
          <a:stretch/>
        </p:blipFill>
        <p:spPr>
          <a:xfrm rot="5400000">
            <a:off x="5179251" y="2711008"/>
            <a:ext cx="4841013" cy="2989517"/>
          </a:xfrm>
          <a:prstGeom prst="rect">
            <a:avLst/>
          </a:prstGeom>
          <a:ln>
            <a:noFill/>
          </a:ln>
          <a:effectLst>
            <a:softEdge rad="112500"/>
          </a:effectLst>
        </p:spPr>
      </p:pic>
    </p:spTree>
    <p:extLst>
      <p:ext uri="{BB962C8B-B14F-4D97-AF65-F5344CB8AC3E}">
        <p14:creationId xmlns:p14="http://schemas.microsoft.com/office/powerpoint/2010/main" val="2338305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rot="5400000">
            <a:off x="6129416" y="3816846"/>
            <a:ext cx="3104607" cy="2652205"/>
          </a:xfrm>
          <a:prstGeom prst="rect">
            <a:avLst/>
          </a:prstGeom>
          <a:ln>
            <a:noFill/>
          </a:ln>
          <a:effectLst>
            <a:softEdge rad="112500"/>
          </a:effectLst>
        </p:spPr>
      </p:pic>
      <p:pic>
        <p:nvPicPr>
          <p:cNvPr id="5" name="Рисунок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5400000">
            <a:off x="5211815" y="-21417"/>
            <a:ext cx="3388150" cy="3709701"/>
          </a:xfrm>
          <a:prstGeom prst="rect">
            <a:avLst/>
          </a:prstGeom>
          <a:ln>
            <a:noFill/>
          </a:ln>
          <a:effectLst>
            <a:softEdge rad="112500"/>
          </a:effectLst>
        </p:spPr>
      </p:pic>
      <p:pic>
        <p:nvPicPr>
          <p:cNvPr id="7" name="Рисунок 6"/>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5400000">
            <a:off x="417335" y="3495405"/>
            <a:ext cx="3104605" cy="3516086"/>
          </a:xfrm>
          <a:prstGeom prst="rect">
            <a:avLst/>
          </a:prstGeom>
          <a:ln>
            <a:noFill/>
          </a:ln>
          <a:effectLst>
            <a:softEdge rad="112500"/>
          </a:effectLst>
        </p:spPr>
      </p:pic>
      <p:pic>
        <p:nvPicPr>
          <p:cNvPr id="6" name="Рисунок 5"/>
          <p:cNvPicPr>
            <a:picLocks noChangeAspect="1"/>
          </p:cNvPicPr>
          <p:nvPr/>
        </p:nvPicPr>
        <p:blipFill rotWithShape="1">
          <a:blip r:embed="rId5" cstate="screen">
            <a:extLst>
              <a:ext uri="{28A0092B-C50C-407E-A947-70E740481C1C}">
                <a14:useLocalDpi xmlns:a14="http://schemas.microsoft.com/office/drawing/2010/main"/>
              </a:ext>
            </a:extLst>
          </a:blip>
          <a:srcRect t="-37" b="-677"/>
          <a:stretch/>
        </p:blipFill>
        <p:spPr>
          <a:xfrm rot="5400000">
            <a:off x="584053" y="-273497"/>
            <a:ext cx="3388152" cy="4360024"/>
          </a:xfrm>
          <a:prstGeom prst="rect">
            <a:avLst/>
          </a:prstGeom>
          <a:ln>
            <a:noFill/>
          </a:ln>
          <a:effectLst>
            <a:softEdge rad="112500"/>
          </a:effectLst>
        </p:spPr>
      </p:pic>
      <p:pic>
        <p:nvPicPr>
          <p:cNvPr id="8" name="Рисунок 7"/>
          <p:cNvPicPr>
            <a:picLocks noChangeAspect="1"/>
          </p:cNvPicPr>
          <p:nvPr/>
        </p:nvPicPr>
        <p:blipFill rotWithShape="1">
          <a:blip r:embed="rId6" cstate="screen">
            <a:extLst>
              <a:ext uri="{28A0092B-C50C-407E-A947-70E740481C1C}">
                <a14:useLocalDpi xmlns:a14="http://schemas.microsoft.com/office/drawing/2010/main"/>
              </a:ext>
            </a:extLst>
          </a:blip>
          <a:srcRect b="-1"/>
          <a:stretch/>
        </p:blipFill>
        <p:spPr>
          <a:xfrm rot="5400000">
            <a:off x="3373095" y="4019655"/>
            <a:ext cx="3230883" cy="2246589"/>
          </a:xfrm>
          <a:prstGeom prst="rect">
            <a:avLst/>
          </a:prstGeom>
          <a:ln>
            <a:noFill/>
          </a:ln>
          <a:effectLst>
            <a:softEdge rad="112500"/>
          </a:effectLst>
        </p:spPr>
      </p:pic>
    </p:spTree>
    <p:extLst>
      <p:ext uri="{BB962C8B-B14F-4D97-AF65-F5344CB8AC3E}">
        <p14:creationId xmlns:p14="http://schemas.microsoft.com/office/powerpoint/2010/main" val="3879690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rot="5400000">
            <a:off x="-641047" y="872524"/>
            <a:ext cx="3884024" cy="2368092"/>
          </a:xfrm>
          <a:prstGeom prst="rect">
            <a:avLst/>
          </a:prstGeom>
          <a:ln>
            <a:noFill/>
          </a:ln>
          <a:effectLst>
            <a:softEdge rad="112500"/>
          </a:effectLst>
        </p:spPr>
      </p:pic>
      <p:pic>
        <p:nvPicPr>
          <p:cNvPr id="6" name="Рисунок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5400000">
            <a:off x="4469267" y="598658"/>
            <a:ext cx="3623835" cy="2426519"/>
          </a:xfrm>
          <a:prstGeom prst="rect">
            <a:avLst/>
          </a:prstGeom>
          <a:ln>
            <a:noFill/>
          </a:ln>
          <a:effectLst>
            <a:softEdge rad="112500"/>
          </a:effectLst>
        </p:spPr>
      </p:pic>
      <p:pic>
        <p:nvPicPr>
          <p:cNvPr id="7" name="Рисунок 6"/>
          <p:cNvPicPr>
            <a:picLocks noChangeAspect="1"/>
          </p:cNvPicPr>
          <p:nvPr/>
        </p:nvPicPr>
        <p:blipFill rotWithShape="1">
          <a:blip r:embed="rId4" cstate="screen">
            <a:extLst>
              <a:ext uri="{28A0092B-C50C-407E-A947-70E740481C1C}">
                <a14:useLocalDpi xmlns:a14="http://schemas.microsoft.com/office/drawing/2010/main"/>
              </a:ext>
            </a:extLst>
          </a:blip>
          <a:srcRect t="-223"/>
          <a:stretch/>
        </p:blipFill>
        <p:spPr>
          <a:xfrm rot="5400000">
            <a:off x="1779719" y="3540033"/>
            <a:ext cx="3953694" cy="2682240"/>
          </a:xfrm>
          <a:prstGeom prst="rect">
            <a:avLst/>
          </a:prstGeom>
          <a:ln>
            <a:noFill/>
          </a:ln>
          <a:effectLst>
            <a:softEdge rad="112500"/>
          </a:effectLst>
        </p:spPr>
      </p:pic>
      <p:pic>
        <p:nvPicPr>
          <p:cNvPr id="5" name="Рисунок 4"/>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5400000">
            <a:off x="6294109" y="4123863"/>
            <a:ext cx="3267548" cy="2200727"/>
          </a:xfrm>
          <a:prstGeom prst="rect">
            <a:avLst/>
          </a:prstGeom>
          <a:ln>
            <a:noFill/>
          </a:ln>
          <a:effectLst>
            <a:softEdge rad="112500"/>
          </a:effectLst>
        </p:spPr>
      </p:pic>
      <p:pic>
        <p:nvPicPr>
          <p:cNvPr id="1026" name="Picture 2" descr="Развивающая игра для дошкольников «Резиночки»"/>
          <p:cNvPicPr>
            <a:picLocks noChangeAspect="1" noChangeArrowheads="1"/>
          </p:cNvPicPr>
          <p:nvPr/>
        </p:nvPicPr>
        <p:blipFill rotWithShape="1">
          <a:blip r:embed="rId6">
            <a:extLst>
              <a:ext uri="{28A0092B-C50C-407E-A947-70E740481C1C}">
                <a14:useLocalDpi xmlns:a14="http://schemas.microsoft.com/office/drawing/2010/main" val="0"/>
              </a:ext>
            </a:extLst>
          </a:blip>
          <a:srcRect l="8397" t="8126" r="6220" b="5725"/>
          <a:stretch/>
        </p:blipFill>
        <p:spPr bwMode="auto">
          <a:xfrm>
            <a:off x="2653022" y="1132648"/>
            <a:ext cx="2316672" cy="15583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8" name="Picture 4" descr="Резиночки - Be Cleve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 t="8677" r="916" b="14014"/>
          <a:stretch/>
        </p:blipFill>
        <p:spPr bwMode="auto">
          <a:xfrm>
            <a:off x="18688" y="4415247"/>
            <a:ext cx="2596749" cy="202608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57504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10935" y="432254"/>
            <a:ext cx="8593728" cy="4740638"/>
          </a:xfrm>
        </p:spPr>
        <p:txBody>
          <a:bodyPr>
            <a:normAutofit lnSpcReduction="10000"/>
          </a:bodyPr>
          <a:lstStyle/>
          <a:p>
            <a:pPr marL="0" indent="0" algn="just">
              <a:spcAft>
                <a:spcPts val="0"/>
              </a:spcAft>
              <a:buNone/>
            </a:pPr>
            <a:r>
              <a:rPr lang="ru-RU" dirty="0" smtClean="0">
                <a:solidFill>
                  <a:srgbClr val="002060"/>
                </a:solidFill>
                <a:latin typeface="Times New Roman" panose="02020603050405020304" pitchFamily="18" charset="0"/>
              </a:rPr>
              <a:t>     Главной </a:t>
            </a:r>
            <a:r>
              <a:rPr lang="ru-RU" dirty="0">
                <a:solidFill>
                  <a:srgbClr val="002060"/>
                </a:solidFill>
                <a:latin typeface="Times New Roman" panose="02020603050405020304" pitchFamily="18" charset="0"/>
              </a:rPr>
              <a:t>составляющей полноценного развития детей является развитие сенсорной интеграции</a:t>
            </a:r>
            <a:r>
              <a:rPr lang="ru-RU" i="1" dirty="0" smtClean="0">
                <a:solidFill>
                  <a:srgbClr val="002060"/>
                </a:solidFill>
                <a:latin typeface="Times New Roman" panose="02020603050405020304" pitchFamily="18" charset="0"/>
              </a:rPr>
              <a:t>.</a:t>
            </a:r>
          </a:p>
          <a:p>
            <a:pPr marL="0" indent="0" algn="just">
              <a:spcAft>
                <a:spcPts val="0"/>
              </a:spcAft>
              <a:buNone/>
            </a:pPr>
            <a:endParaRPr lang="ru-RU" dirty="0">
              <a:solidFill>
                <a:srgbClr val="002060"/>
              </a:solidFill>
              <a:latin typeface="Verdana" panose="020B0604030504040204" pitchFamily="34" charset="0"/>
            </a:endParaRPr>
          </a:p>
          <a:p>
            <a:pPr algn="just">
              <a:spcAft>
                <a:spcPts val="0"/>
              </a:spcAft>
            </a:pPr>
            <a:r>
              <a:rPr lang="ru-RU" dirty="0">
                <a:solidFill>
                  <a:srgbClr val="002060"/>
                </a:solidFill>
                <a:latin typeface="Times New Roman" panose="02020603050405020304" pitchFamily="18" charset="0"/>
              </a:rPr>
              <a:t> </a:t>
            </a:r>
            <a:r>
              <a:rPr lang="ru-RU" b="1" i="1" dirty="0">
                <a:solidFill>
                  <a:srgbClr val="002060"/>
                </a:solidFill>
                <a:latin typeface="Times New Roman" panose="02020603050405020304" pitchFamily="18" charset="0"/>
              </a:rPr>
              <a:t> Сенсорная интеграция</a:t>
            </a:r>
            <a:r>
              <a:rPr lang="ru-RU" dirty="0">
                <a:solidFill>
                  <a:srgbClr val="002060"/>
                </a:solidFill>
                <a:latin typeface="Times New Roman" panose="02020603050405020304" pitchFamily="18" charset="0"/>
              </a:rPr>
              <a:t> - это взаимодействие всех органов чувств. </a:t>
            </a:r>
            <a:endParaRPr lang="ru-RU" dirty="0" smtClean="0">
              <a:solidFill>
                <a:srgbClr val="002060"/>
              </a:solidFill>
              <a:latin typeface="Times New Roman" panose="02020603050405020304" pitchFamily="18" charset="0"/>
            </a:endParaRPr>
          </a:p>
          <a:p>
            <a:pPr algn="just">
              <a:spcAft>
                <a:spcPts val="0"/>
              </a:spcAft>
            </a:pPr>
            <a:endParaRPr lang="ru-RU" dirty="0" smtClean="0">
              <a:solidFill>
                <a:srgbClr val="002060"/>
              </a:solidFill>
              <a:latin typeface="Times New Roman" panose="02020603050405020304" pitchFamily="18" charset="0"/>
            </a:endParaRPr>
          </a:p>
          <a:p>
            <a:pPr marL="0" indent="0" algn="just">
              <a:spcAft>
                <a:spcPts val="0"/>
              </a:spcAft>
              <a:buNone/>
            </a:pPr>
            <a:r>
              <a:rPr lang="ru-RU" dirty="0" smtClean="0">
                <a:solidFill>
                  <a:srgbClr val="002060"/>
                </a:solidFill>
                <a:latin typeface="Times New Roman" panose="02020603050405020304" pitchFamily="18" charset="0"/>
              </a:rPr>
              <a:t>     Взаимодействие всех </a:t>
            </a:r>
            <a:r>
              <a:rPr lang="ru-RU" dirty="0">
                <a:solidFill>
                  <a:srgbClr val="002060"/>
                </a:solidFill>
                <a:latin typeface="Times New Roman" panose="02020603050405020304" pitchFamily="18" charset="0"/>
              </a:rPr>
              <a:t>органов чувств подразумевает упорядочивание ощущений и раздражителей таким образом, чтобы человек мог адекватно реагировать на определенные стимулы и действовать в соответствии с ситуацией.</a:t>
            </a:r>
            <a:endParaRPr lang="ru-RU" dirty="0">
              <a:solidFill>
                <a:srgbClr val="002060"/>
              </a:solidFill>
              <a:latin typeface="Verdana" panose="020B0604030504040204" pitchFamily="34" charset="0"/>
            </a:endParaRPr>
          </a:p>
          <a:p>
            <a:endParaRPr lang="ru-RU" dirty="0">
              <a:solidFill>
                <a:srgbClr val="002060"/>
              </a:solidFill>
            </a:endParaRPr>
          </a:p>
        </p:txBody>
      </p:sp>
    </p:spTree>
    <p:extLst>
      <p:ext uri="{BB962C8B-B14F-4D97-AF65-F5344CB8AC3E}">
        <p14:creationId xmlns:p14="http://schemas.microsoft.com/office/powerpoint/2010/main" val="15048375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02523" y="205830"/>
            <a:ext cx="8245385" cy="6403976"/>
          </a:xfrm>
        </p:spPr>
        <p:txBody>
          <a:bodyPr>
            <a:normAutofit fontScale="85000" lnSpcReduction="20000"/>
          </a:bodyPr>
          <a:lstStyle/>
          <a:p>
            <a:pPr marL="0" indent="0" algn="just">
              <a:spcAft>
                <a:spcPts val="0"/>
              </a:spcAft>
              <a:buNone/>
            </a:pPr>
            <a:r>
              <a:rPr lang="ru-RU" dirty="0">
                <a:solidFill>
                  <a:srgbClr val="002060"/>
                </a:solidFill>
                <a:latin typeface="Times New Roman" panose="02020603050405020304" pitchFamily="18" charset="0"/>
              </a:rPr>
              <a:t>Взаимодействие пяти органов чувств – это сенсорная интеграция для дошкольников</a:t>
            </a:r>
            <a:r>
              <a:rPr lang="ru-RU" dirty="0" smtClean="0">
                <a:solidFill>
                  <a:srgbClr val="002060"/>
                </a:solidFill>
                <a:latin typeface="Times New Roman" panose="02020603050405020304" pitchFamily="18" charset="0"/>
              </a:rPr>
              <a:t>.</a:t>
            </a:r>
          </a:p>
          <a:p>
            <a:pPr marL="0" indent="0" algn="just">
              <a:spcAft>
                <a:spcPts val="0"/>
              </a:spcAft>
              <a:buNone/>
            </a:pPr>
            <a:endParaRPr lang="ru-RU" dirty="0">
              <a:solidFill>
                <a:srgbClr val="383119"/>
              </a:solidFill>
              <a:latin typeface="Times New Roman" panose="02020603050405020304" pitchFamily="18" charset="0"/>
            </a:endParaRPr>
          </a:p>
          <a:p>
            <a:pPr marL="0" indent="0" algn="just">
              <a:spcAft>
                <a:spcPts val="0"/>
              </a:spcAft>
              <a:buNone/>
            </a:pPr>
            <a:endParaRPr lang="ru-RU" dirty="0" smtClean="0">
              <a:solidFill>
                <a:srgbClr val="383119"/>
              </a:solidFill>
              <a:latin typeface="Times New Roman" panose="02020603050405020304" pitchFamily="18" charset="0"/>
            </a:endParaRPr>
          </a:p>
          <a:p>
            <a:pPr marL="0" indent="0" algn="just">
              <a:spcAft>
                <a:spcPts val="0"/>
              </a:spcAft>
              <a:buNone/>
            </a:pPr>
            <a:endParaRPr lang="ru-RU" dirty="0">
              <a:solidFill>
                <a:srgbClr val="383119"/>
              </a:solidFill>
              <a:latin typeface="Times New Roman" panose="02020603050405020304" pitchFamily="18" charset="0"/>
            </a:endParaRPr>
          </a:p>
          <a:p>
            <a:pPr marL="0" indent="0" algn="just">
              <a:spcAft>
                <a:spcPts val="0"/>
              </a:spcAft>
              <a:buNone/>
            </a:pPr>
            <a:endParaRPr lang="ru-RU" dirty="0" smtClean="0">
              <a:solidFill>
                <a:srgbClr val="383119"/>
              </a:solidFill>
              <a:latin typeface="Times New Roman" panose="02020603050405020304" pitchFamily="18" charset="0"/>
            </a:endParaRPr>
          </a:p>
          <a:p>
            <a:pPr marL="0" indent="0" algn="just">
              <a:spcAft>
                <a:spcPts val="0"/>
              </a:spcAft>
              <a:buNone/>
            </a:pPr>
            <a:endParaRPr lang="ru-RU" dirty="0">
              <a:solidFill>
                <a:srgbClr val="383119"/>
              </a:solidFill>
              <a:latin typeface="Times New Roman" panose="02020603050405020304" pitchFamily="18" charset="0"/>
            </a:endParaRPr>
          </a:p>
          <a:p>
            <a:pPr marL="0" indent="0" algn="just">
              <a:spcAft>
                <a:spcPts val="0"/>
              </a:spcAft>
              <a:buNone/>
            </a:pPr>
            <a:endParaRPr lang="ru-RU" dirty="0" smtClean="0">
              <a:solidFill>
                <a:srgbClr val="383119"/>
              </a:solidFill>
              <a:latin typeface="Times New Roman" panose="02020603050405020304" pitchFamily="18" charset="0"/>
            </a:endParaRPr>
          </a:p>
          <a:p>
            <a:pPr marL="0" indent="0" algn="just">
              <a:spcAft>
                <a:spcPts val="0"/>
              </a:spcAft>
              <a:buNone/>
            </a:pPr>
            <a:endParaRPr lang="ru-RU" dirty="0">
              <a:solidFill>
                <a:srgbClr val="383119"/>
              </a:solidFill>
              <a:latin typeface="Times New Roman" panose="02020603050405020304" pitchFamily="18" charset="0"/>
            </a:endParaRPr>
          </a:p>
          <a:p>
            <a:pPr marL="0" indent="0" algn="just">
              <a:spcAft>
                <a:spcPts val="0"/>
              </a:spcAft>
              <a:buNone/>
            </a:pPr>
            <a:endParaRPr lang="ru-RU" dirty="0" smtClean="0">
              <a:solidFill>
                <a:srgbClr val="383119"/>
              </a:solidFill>
              <a:latin typeface="Times New Roman" panose="02020603050405020304" pitchFamily="18" charset="0"/>
            </a:endParaRPr>
          </a:p>
          <a:p>
            <a:pPr marL="0" indent="0" algn="just">
              <a:spcAft>
                <a:spcPts val="0"/>
              </a:spcAft>
              <a:buNone/>
            </a:pPr>
            <a:endParaRPr lang="ru-RU" dirty="0">
              <a:solidFill>
                <a:srgbClr val="383119"/>
              </a:solidFill>
              <a:latin typeface="Verdana" panose="020B0604030504040204" pitchFamily="34" charset="0"/>
            </a:endParaRPr>
          </a:p>
          <a:p>
            <a:pPr marL="0" indent="0" algn="just">
              <a:spcAft>
                <a:spcPts val="0"/>
              </a:spcAft>
              <a:buNone/>
            </a:pPr>
            <a:r>
              <a:rPr lang="ru-RU" dirty="0">
                <a:solidFill>
                  <a:srgbClr val="002060"/>
                </a:solidFill>
                <a:latin typeface="Times New Roman" panose="02020603050405020304" pitchFamily="18" charset="0"/>
              </a:rPr>
              <a:t>Сенсорная интеграция, необходимая для движения, говорения и игры, - это фундамент более сложной интеграции, сопровождающей чтение, письмо и адекватное поведение.</a:t>
            </a:r>
            <a:endParaRPr lang="ru-RU" dirty="0">
              <a:solidFill>
                <a:srgbClr val="002060"/>
              </a:solidFill>
              <a:latin typeface="Verdana" panose="020B0604030504040204" pitchFamily="34" charset="0"/>
            </a:endParaRPr>
          </a:p>
          <a:p>
            <a:pPr marL="0" indent="0" algn="just">
              <a:spcAft>
                <a:spcPts val="0"/>
              </a:spcAft>
              <a:buNone/>
            </a:pPr>
            <a:r>
              <a:rPr lang="ru-RU" dirty="0" smtClean="0">
                <a:solidFill>
                  <a:srgbClr val="002060"/>
                </a:solidFill>
                <a:latin typeface="Times New Roman" panose="02020603050405020304" pitchFamily="18" charset="0"/>
              </a:rPr>
              <a:t>«</a:t>
            </a:r>
            <a:r>
              <a:rPr lang="ru-RU" dirty="0">
                <a:solidFill>
                  <a:srgbClr val="002060"/>
                </a:solidFill>
                <a:latin typeface="Times New Roman" panose="02020603050405020304" pitchFamily="18" charset="0"/>
              </a:rPr>
              <a:t>Интересно» - это «детское» определение сенсорной интеграции.</a:t>
            </a:r>
            <a:endParaRPr lang="ru-RU" dirty="0">
              <a:solidFill>
                <a:srgbClr val="002060"/>
              </a:solidFill>
              <a:latin typeface="Verdana" panose="020B0604030504040204" pitchFamily="34" charset="0"/>
            </a:endParaRPr>
          </a:p>
          <a:p>
            <a:endParaRPr lang="ru-RU" dirty="0"/>
          </a:p>
        </p:txBody>
      </p:sp>
      <p:pic>
        <p:nvPicPr>
          <p:cNvPr id="4" name="Picture 2" descr="Сенсорная интеграция 8-846-990-54-31, 200-17-7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8726" y="794596"/>
            <a:ext cx="4395913" cy="338147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43301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84809" y="223247"/>
            <a:ext cx="8402139" cy="6634753"/>
          </a:xfrm>
        </p:spPr>
        <p:txBody>
          <a:bodyPr>
            <a:normAutofit fontScale="85000" lnSpcReduction="10000"/>
          </a:bodyPr>
          <a:lstStyle/>
          <a:p>
            <a:pPr marL="0" indent="0" algn="just">
              <a:spcAft>
                <a:spcPts val="0"/>
              </a:spcAft>
              <a:buNone/>
            </a:pPr>
            <a:r>
              <a:rPr lang="ru-RU" dirty="0" smtClean="0">
                <a:solidFill>
                  <a:srgbClr val="002060"/>
                </a:solidFill>
                <a:latin typeface="Times New Roman" panose="02020603050405020304" pitchFamily="18" charset="0"/>
              </a:rPr>
              <a:t>Познание </a:t>
            </a:r>
            <a:r>
              <a:rPr lang="ru-RU" dirty="0">
                <a:solidFill>
                  <a:srgbClr val="002060"/>
                </a:solidFill>
                <a:latin typeface="Times New Roman" panose="02020603050405020304" pitchFamily="18" charset="0"/>
              </a:rPr>
              <a:t>окружающего мира начинается с ощущений, с восприятия. С помощью ощущения ребёнок  познаёт отдельные признаки, свойства предметов, которые  непосредственно воздействуют на его органы чувств</a:t>
            </a:r>
            <a:r>
              <a:rPr lang="ru-RU" dirty="0" smtClean="0">
                <a:solidFill>
                  <a:srgbClr val="002060"/>
                </a:solidFill>
                <a:latin typeface="Times New Roman" panose="02020603050405020304" pitchFamily="18" charset="0"/>
              </a:rPr>
              <a:t>.</a:t>
            </a:r>
          </a:p>
          <a:p>
            <a:pPr marL="0" indent="0" algn="just">
              <a:spcAft>
                <a:spcPts val="0"/>
              </a:spcAft>
              <a:buNone/>
            </a:pPr>
            <a:endParaRPr lang="ru-RU" dirty="0">
              <a:solidFill>
                <a:srgbClr val="002060"/>
              </a:solidFill>
              <a:latin typeface="Times New Roman" panose="02020603050405020304" pitchFamily="18" charset="0"/>
            </a:endParaRPr>
          </a:p>
          <a:p>
            <a:pPr marL="0" indent="0" algn="just">
              <a:spcAft>
                <a:spcPts val="0"/>
              </a:spcAft>
              <a:buNone/>
            </a:pPr>
            <a:endParaRPr lang="ru-RU" dirty="0" smtClean="0">
              <a:solidFill>
                <a:srgbClr val="002060"/>
              </a:solidFill>
              <a:latin typeface="Verdana" panose="020B0604030504040204" pitchFamily="34" charset="0"/>
            </a:endParaRPr>
          </a:p>
          <a:p>
            <a:pPr marL="0" indent="0" algn="just">
              <a:spcAft>
                <a:spcPts val="0"/>
              </a:spcAft>
              <a:buNone/>
            </a:pPr>
            <a:endParaRPr lang="ru-RU" dirty="0">
              <a:solidFill>
                <a:srgbClr val="002060"/>
              </a:solidFill>
              <a:latin typeface="Verdana" panose="020B0604030504040204" pitchFamily="34" charset="0"/>
            </a:endParaRPr>
          </a:p>
          <a:p>
            <a:pPr marL="0" indent="0" algn="just">
              <a:spcAft>
                <a:spcPts val="0"/>
              </a:spcAft>
              <a:buNone/>
            </a:pPr>
            <a:endParaRPr lang="ru-RU" dirty="0" smtClean="0">
              <a:solidFill>
                <a:srgbClr val="002060"/>
              </a:solidFill>
              <a:latin typeface="Verdana" panose="020B0604030504040204" pitchFamily="34" charset="0"/>
            </a:endParaRPr>
          </a:p>
          <a:p>
            <a:pPr marL="0" indent="0" algn="just">
              <a:spcAft>
                <a:spcPts val="0"/>
              </a:spcAft>
              <a:buNone/>
            </a:pPr>
            <a:endParaRPr lang="ru-RU" dirty="0">
              <a:solidFill>
                <a:srgbClr val="002060"/>
              </a:solidFill>
              <a:latin typeface="Verdana" panose="020B0604030504040204" pitchFamily="34" charset="0"/>
            </a:endParaRPr>
          </a:p>
          <a:p>
            <a:pPr marL="0" indent="0" algn="just">
              <a:spcAft>
                <a:spcPts val="0"/>
              </a:spcAft>
              <a:buNone/>
            </a:pPr>
            <a:endParaRPr lang="ru-RU" dirty="0" smtClean="0">
              <a:solidFill>
                <a:srgbClr val="002060"/>
              </a:solidFill>
              <a:latin typeface="Verdana" panose="020B0604030504040204" pitchFamily="34" charset="0"/>
            </a:endParaRPr>
          </a:p>
          <a:p>
            <a:pPr marL="0" indent="0" algn="just">
              <a:spcAft>
                <a:spcPts val="0"/>
              </a:spcAft>
              <a:buNone/>
            </a:pPr>
            <a:endParaRPr lang="ru-RU" dirty="0">
              <a:solidFill>
                <a:srgbClr val="002060"/>
              </a:solidFill>
              <a:latin typeface="Verdana" panose="020B0604030504040204" pitchFamily="34" charset="0"/>
            </a:endParaRPr>
          </a:p>
          <a:p>
            <a:pPr marL="0" indent="0" algn="just">
              <a:spcAft>
                <a:spcPts val="0"/>
              </a:spcAft>
              <a:buNone/>
            </a:pPr>
            <a:endParaRPr lang="ru-RU" dirty="0">
              <a:solidFill>
                <a:srgbClr val="002060"/>
              </a:solidFill>
              <a:latin typeface="Verdana" panose="020B0604030504040204" pitchFamily="34" charset="0"/>
            </a:endParaRPr>
          </a:p>
          <a:p>
            <a:pPr marL="0" indent="0" algn="just">
              <a:spcAft>
                <a:spcPts val="0"/>
              </a:spcAft>
              <a:buNone/>
            </a:pPr>
            <a:r>
              <a:rPr lang="ru-RU" dirty="0">
                <a:solidFill>
                  <a:srgbClr val="002060"/>
                </a:solidFill>
                <a:latin typeface="Times New Roman" panose="02020603050405020304" pitchFamily="18" charset="0"/>
              </a:rPr>
              <a:t>Более сложным познавательным процессом является восприятие, обеспечивающее отражение всех (многих) признаков предметов, с которыми ребёнок непосредственно соприкасается, действует.  Чем богаче </a:t>
            </a:r>
            <a:r>
              <a:rPr lang="ru-RU" b="1" i="1" dirty="0">
                <a:solidFill>
                  <a:srgbClr val="002060"/>
                </a:solidFill>
                <a:latin typeface="Times New Roman" panose="02020603050405020304" pitchFamily="18" charset="0"/>
              </a:rPr>
              <a:t>ощущения </a:t>
            </a:r>
            <a:r>
              <a:rPr lang="ru-RU" dirty="0">
                <a:solidFill>
                  <a:srgbClr val="002060"/>
                </a:solidFill>
                <a:latin typeface="Times New Roman" panose="02020603050405020304" pitchFamily="18" charset="0"/>
              </a:rPr>
              <a:t>и </a:t>
            </a:r>
            <a:r>
              <a:rPr lang="ru-RU" b="1" i="1" dirty="0">
                <a:solidFill>
                  <a:srgbClr val="002060"/>
                </a:solidFill>
                <a:latin typeface="Times New Roman" panose="02020603050405020304" pitchFamily="18" charset="0"/>
              </a:rPr>
              <a:t>восприятия,</a:t>
            </a:r>
            <a:r>
              <a:rPr lang="ru-RU" dirty="0">
                <a:solidFill>
                  <a:srgbClr val="002060"/>
                </a:solidFill>
                <a:latin typeface="Times New Roman" panose="02020603050405020304" pitchFamily="18" charset="0"/>
              </a:rPr>
              <a:t> тем шире и </a:t>
            </a:r>
            <a:r>
              <a:rPr lang="ru-RU" dirty="0" err="1">
                <a:solidFill>
                  <a:srgbClr val="002060"/>
                </a:solidFill>
                <a:latin typeface="Times New Roman" panose="02020603050405020304" pitchFamily="18" charset="0"/>
              </a:rPr>
              <a:t>многограннее</a:t>
            </a:r>
            <a:r>
              <a:rPr lang="ru-RU" dirty="0">
                <a:solidFill>
                  <a:srgbClr val="002060"/>
                </a:solidFill>
                <a:latin typeface="Times New Roman" panose="02020603050405020304" pitchFamily="18" charset="0"/>
              </a:rPr>
              <a:t> будут полученные ребёнком сведения об окружающем мире. </a:t>
            </a:r>
            <a:endParaRPr lang="ru-RU" dirty="0">
              <a:solidFill>
                <a:srgbClr val="002060"/>
              </a:solidFill>
              <a:latin typeface="Verdana" panose="020B0604030504040204" pitchFamily="34" charset="0"/>
            </a:endParaRPr>
          </a:p>
          <a:p>
            <a:endParaRPr lang="ru-RU" dirty="0">
              <a:solidFill>
                <a:srgbClr val="002060"/>
              </a:solidFill>
            </a:endParaRPr>
          </a:p>
        </p:txBody>
      </p:sp>
      <p:pic>
        <p:nvPicPr>
          <p:cNvPr id="2" name="Рисунок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5400000">
            <a:off x="315178" y="2256708"/>
            <a:ext cx="3319660" cy="1867309"/>
          </a:xfrm>
          <a:prstGeom prst="rect">
            <a:avLst/>
          </a:prstGeom>
          <a:ln>
            <a:noFill/>
          </a:ln>
          <a:effectLst>
            <a:softEdge rad="112500"/>
          </a:effectLst>
        </p:spPr>
      </p:pic>
      <p:pic>
        <p:nvPicPr>
          <p:cNvPr id="4" name="Рисунок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5249915" y="2249388"/>
            <a:ext cx="3286198" cy="1848486"/>
          </a:xfrm>
          <a:prstGeom prst="rect">
            <a:avLst/>
          </a:prstGeom>
          <a:ln>
            <a:noFill/>
          </a:ln>
          <a:effectLst>
            <a:softEdge rad="112500"/>
          </a:effectLst>
        </p:spPr>
      </p:pic>
      <p:pic>
        <p:nvPicPr>
          <p:cNvPr id="5" name="Рисунок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5400000">
            <a:off x="2776951" y="2240411"/>
            <a:ext cx="3245155" cy="1825399"/>
          </a:xfrm>
          <a:prstGeom prst="rect">
            <a:avLst/>
          </a:prstGeom>
          <a:ln>
            <a:noFill/>
          </a:ln>
          <a:effectLst>
            <a:softEdge rad="112500"/>
          </a:effectLst>
        </p:spPr>
      </p:pic>
    </p:spTree>
    <p:extLst>
      <p:ext uri="{BB962C8B-B14F-4D97-AF65-F5344CB8AC3E}">
        <p14:creationId xmlns:p14="http://schemas.microsoft.com/office/powerpoint/2010/main" val="39348172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19644" y="101327"/>
            <a:ext cx="8645979" cy="6612982"/>
          </a:xfrm>
        </p:spPr>
        <p:txBody>
          <a:bodyPr>
            <a:normAutofit fontScale="70000" lnSpcReduction="20000"/>
          </a:bodyPr>
          <a:lstStyle/>
          <a:p>
            <a:pPr algn="just">
              <a:spcAft>
                <a:spcPts val="0"/>
              </a:spcAft>
            </a:pPr>
            <a:r>
              <a:rPr lang="ru-RU" dirty="0">
                <a:solidFill>
                  <a:srgbClr val="002060"/>
                </a:solidFill>
                <a:latin typeface="Times New Roman" panose="02020603050405020304" pitchFamily="18" charset="0"/>
              </a:rPr>
              <a:t>Процесс познания маленького человека отличается от процесса познания взрослого. Взрослые познают мир умом, маленькие дети – эмоциями. Познавательная активность ребенка 3-5 лет выражается, прежде всего, в развитии восприятия, символической (знаковой) функции мышления и осмысленной предметной деятельности.</a:t>
            </a:r>
            <a:r>
              <a:rPr lang="ru-RU" sz="1600" dirty="0">
                <a:solidFill>
                  <a:srgbClr val="002060"/>
                </a:solidFill>
                <a:latin typeface="Arial" panose="020B0604020202020204" pitchFamily="34" charset="0"/>
              </a:rPr>
              <a:t> </a:t>
            </a:r>
            <a:r>
              <a:rPr lang="ru-RU" dirty="0">
                <a:solidFill>
                  <a:srgbClr val="002060"/>
                </a:solidFill>
                <a:latin typeface="Times New Roman" panose="02020603050405020304" pitchFamily="18" charset="0"/>
              </a:rPr>
              <a:t>В процессе развития восприятия ребенок постепенно накапливает зрительные, слуховые, тактильно-двигательные, осязательные образы</a:t>
            </a:r>
            <a:r>
              <a:rPr lang="ru-RU" dirty="0" smtClean="0">
                <a:solidFill>
                  <a:srgbClr val="002060"/>
                </a:solidFill>
                <a:latin typeface="Times New Roman" panose="02020603050405020304" pitchFamily="18" charset="0"/>
              </a:rPr>
              <a:t>.</a:t>
            </a:r>
          </a:p>
          <a:p>
            <a:pPr algn="just">
              <a:spcAft>
                <a:spcPts val="0"/>
              </a:spcAft>
            </a:pPr>
            <a:endParaRPr lang="ru-RU" dirty="0" smtClean="0">
              <a:solidFill>
                <a:srgbClr val="002060"/>
              </a:solidFill>
              <a:latin typeface="Verdana" panose="020B0604030504040204" pitchFamily="34" charset="0"/>
            </a:endParaRPr>
          </a:p>
          <a:p>
            <a:pPr algn="just">
              <a:spcAft>
                <a:spcPts val="0"/>
              </a:spcAft>
            </a:pPr>
            <a:endParaRPr lang="ru-RU" dirty="0">
              <a:solidFill>
                <a:srgbClr val="002060"/>
              </a:solidFill>
              <a:latin typeface="Verdana" panose="020B0604030504040204" pitchFamily="34" charset="0"/>
            </a:endParaRPr>
          </a:p>
          <a:p>
            <a:pPr algn="just">
              <a:spcAft>
                <a:spcPts val="0"/>
              </a:spcAft>
            </a:pPr>
            <a:endParaRPr lang="ru-RU" dirty="0" smtClean="0">
              <a:solidFill>
                <a:srgbClr val="002060"/>
              </a:solidFill>
              <a:latin typeface="Verdana" panose="020B0604030504040204" pitchFamily="34" charset="0"/>
            </a:endParaRPr>
          </a:p>
          <a:p>
            <a:pPr algn="just">
              <a:spcAft>
                <a:spcPts val="0"/>
              </a:spcAft>
            </a:pPr>
            <a:endParaRPr lang="ru-RU" dirty="0">
              <a:solidFill>
                <a:srgbClr val="002060"/>
              </a:solidFill>
              <a:latin typeface="Verdana" panose="020B0604030504040204" pitchFamily="34" charset="0"/>
            </a:endParaRPr>
          </a:p>
          <a:p>
            <a:pPr algn="just">
              <a:spcAft>
                <a:spcPts val="0"/>
              </a:spcAft>
            </a:pPr>
            <a:endParaRPr lang="ru-RU" dirty="0" smtClean="0">
              <a:solidFill>
                <a:srgbClr val="002060"/>
              </a:solidFill>
              <a:latin typeface="Verdana" panose="020B0604030504040204" pitchFamily="34" charset="0"/>
            </a:endParaRPr>
          </a:p>
          <a:p>
            <a:pPr algn="just">
              <a:spcAft>
                <a:spcPts val="0"/>
              </a:spcAft>
            </a:pPr>
            <a:endParaRPr lang="ru-RU" dirty="0" smtClean="0">
              <a:solidFill>
                <a:srgbClr val="002060"/>
              </a:solidFill>
              <a:latin typeface="Verdana" panose="020B0604030504040204" pitchFamily="34" charset="0"/>
            </a:endParaRPr>
          </a:p>
          <a:p>
            <a:pPr algn="just">
              <a:spcAft>
                <a:spcPts val="0"/>
              </a:spcAft>
            </a:pPr>
            <a:endParaRPr lang="ru-RU" dirty="0">
              <a:solidFill>
                <a:srgbClr val="002060"/>
              </a:solidFill>
              <a:latin typeface="Verdana" panose="020B0604030504040204" pitchFamily="34" charset="0"/>
            </a:endParaRPr>
          </a:p>
          <a:p>
            <a:pPr algn="just">
              <a:spcAft>
                <a:spcPts val="0"/>
              </a:spcAft>
            </a:pPr>
            <a:endParaRPr lang="ru-RU" dirty="0" smtClean="0">
              <a:solidFill>
                <a:srgbClr val="002060"/>
              </a:solidFill>
              <a:latin typeface="Verdana" panose="020B0604030504040204" pitchFamily="34" charset="0"/>
            </a:endParaRPr>
          </a:p>
          <a:p>
            <a:pPr algn="just">
              <a:spcAft>
                <a:spcPts val="0"/>
              </a:spcAft>
            </a:pPr>
            <a:endParaRPr lang="ru-RU" dirty="0" smtClean="0">
              <a:solidFill>
                <a:srgbClr val="002060"/>
              </a:solidFill>
              <a:latin typeface="Verdana" panose="020B0604030504040204" pitchFamily="34" charset="0"/>
            </a:endParaRPr>
          </a:p>
          <a:p>
            <a:pPr algn="just">
              <a:spcAft>
                <a:spcPts val="0"/>
              </a:spcAft>
            </a:pPr>
            <a:endParaRPr lang="ru-RU" dirty="0" smtClean="0">
              <a:solidFill>
                <a:srgbClr val="002060"/>
              </a:solidFill>
              <a:latin typeface="Verdana" panose="020B0604030504040204" pitchFamily="34" charset="0"/>
            </a:endParaRPr>
          </a:p>
          <a:p>
            <a:pPr algn="just">
              <a:spcAft>
                <a:spcPts val="0"/>
              </a:spcAft>
            </a:pPr>
            <a:endParaRPr lang="ru-RU" dirty="0">
              <a:solidFill>
                <a:srgbClr val="002060"/>
              </a:solidFill>
              <a:latin typeface="Verdana" panose="020B0604030504040204" pitchFamily="34" charset="0"/>
            </a:endParaRPr>
          </a:p>
          <a:p>
            <a:pPr algn="just">
              <a:spcAft>
                <a:spcPts val="0"/>
              </a:spcAft>
            </a:pPr>
            <a:r>
              <a:rPr lang="ru-RU" dirty="0" smtClean="0">
                <a:solidFill>
                  <a:srgbClr val="002060"/>
                </a:solidFill>
                <a:latin typeface="Times New Roman" panose="02020603050405020304" pitchFamily="18" charset="0"/>
              </a:rPr>
              <a:t>В </a:t>
            </a:r>
            <a:r>
              <a:rPr lang="ru-RU" dirty="0">
                <a:solidFill>
                  <a:srgbClr val="002060"/>
                </a:solidFill>
                <a:latin typeface="Times New Roman" panose="02020603050405020304" pitchFamily="18" charset="0"/>
              </a:rPr>
              <a:t>связи с этим одна из основных задач детской деятельности – развитие интереса к обучению через сенсорные стимулы. Необходимо организовать детей так, чтобы им захотелось что-то делать, чтобы осуществлялось самопознание, и появилась мотивация к речи.</a:t>
            </a:r>
            <a:endParaRPr lang="ru-RU" dirty="0">
              <a:solidFill>
                <a:srgbClr val="002060"/>
              </a:solidFill>
              <a:latin typeface="Verdana" panose="020B0604030504040204" pitchFamily="34" charset="0"/>
            </a:endParaRPr>
          </a:p>
          <a:p>
            <a:pPr algn="just">
              <a:spcAft>
                <a:spcPts val="0"/>
              </a:spcAft>
            </a:pPr>
            <a:endParaRPr lang="ru-RU" dirty="0">
              <a:solidFill>
                <a:srgbClr val="383119"/>
              </a:solidFill>
              <a:latin typeface="Verdana" panose="020B0604030504040204" pitchFamily="34" charset="0"/>
            </a:endParaRPr>
          </a:p>
          <a:p>
            <a:endParaRPr lang="ru-RU" dirty="0"/>
          </a:p>
        </p:txBody>
      </p:sp>
      <p:pic>
        <p:nvPicPr>
          <p:cNvPr id="2" name="Рисунок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5400000">
            <a:off x="2851646" y="2417679"/>
            <a:ext cx="3845174" cy="2162911"/>
          </a:xfrm>
          <a:prstGeom prst="rect">
            <a:avLst/>
          </a:prstGeom>
          <a:ln>
            <a:noFill/>
          </a:ln>
          <a:effectLst>
            <a:softEdge rad="112500"/>
          </a:effectLst>
        </p:spPr>
      </p:pic>
      <p:pic>
        <p:nvPicPr>
          <p:cNvPr id="4" name="Рисунок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19085" y="1576548"/>
            <a:ext cx="2762922" cy="3683896"/>
          </a:xfrm>
          <a:prstGeom prst="rect">
            <a:avLst/>
          </a:prstGeom>
          <a:ln>
            <a:noFill/>
          </a:ln>
          <a:effectLst>
            <a:softEdge rad="112500"/>
          </a:effectLst>
        </p:spPr>
      </p:pic>
      <p:pic>
        <p:nvPicPr>
          <p:cNvPr id="5" name="Рисунок 4"/>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86221" y="1634032"/>
            <a:ext cx="2622940" cy="3626412"/>
          </a:xfrm>
          <a:prstGeom prst="rect">
            <a:avLst/>
          </a:prstGeom>
          <a:ln>
            <a:noFill/>
          </a:ln>
          <a:effectLst>
            <a:softEdge rad="112500"/>
          </a:effectLst>
        </p:spPr>
      </p:pic>
    </p:spTree>
    <p:extLst>
      <p:ext uri="{BB962C8B-B14F-4D97-AF65-F5344CB8AC3E}">
        <p14:creationId xmlns:p14="http://schemas.microsoft.com/office/powerpoint/2010/main" val="13091993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21 017 рез. по запросу «Зрительное восприятие» — изображения, стоковые  фотографии, трехмерные объекты и векторная графика | Shutterstock"/>
          <p:cNvPicPr>
            <a:picLocks noChangeAspect="1" noChangeArrowheads="1"/>
          </p:cNvPicPr>
          <p:nvPr/>
        </p:nvPicPr>
        <p:blipFill rotWithShape="1">
          <a:blip r:embed="rId2">
            <a:extLst>
              <a:ext uri="{28A0092B-C50C-407E-A947-70E740481C1C}">
                <a14:useLocalDpi xmlns:a14="http://schemas.microsoft.com/office/drawing/2010/main" val="0"/>
              </a:ext>
            </a:extLst>
          </a:blip>
          <a:srcRect r="3382" b="7942"/>
          <a:stretch/>
        </p:blipFill>
        <p:spPr bwMode="auto">
          <a:xfrm>
            <a:off x="0" y="0"/>
            <a:ext cx="2342606" cy="160249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2133601" y="192223"/>
            <a:ext cx="6940730" cy="1325563"/>
          </a:xfrm>
        </p:spPr>
        <p:txBody>
          <a:bodyPr>
            <a:noAutofit/>
          </a:bodyPr>
          <a:lstStyle/>
          <a:p>
            <a:pPr algn="just"/>
            <a:r>
              <a:rPr lang="ru-RU" sz="2000" b="1" i="1" dirty="0">
                <a:solidFill>
                  <a:srgbClr val="002060"/>
                </a:solidFill>
                <a:latin typeface="Times New Roman" panose="02020603050405020304" pitchFamily="18" charset="0"/>
              </a:rPr>
              <a:t>Зрительное восприятие</a:t>
            </a:r>
            <a:r>
              <a:rPr lang="ru-RU" sz="2000" dirty="0">
                <a:solidFill>
                  <a:srgbClr val="002060"/>
                </a:solidFill>
                <a:latin typeface="Times New Roman" panose="02020603050405020304" pitchFamily="18" charset="0"/>
              </a:rPr>
              <a:t> - это сложная работа, в процессе которой осуществляется анализ большого количества раздражителей, действующих на глаз. Чем совершеннее зрительное восприятие, тем разнообразнее ощущения по качеству и силе, а значит, тем полнее, точнее и </a:t>
            </a:r>
            <a:r>
              <a:rPr lang="ru-RU" sz="2000" dirty="0" err="1">
                <a:solidFill>
                  <a:srgbClr val="002060"/>
                </a:solidFill>
                <a:latin typeface="Times New Roman" panose="02020603050405020304" pitchFamily="18" charset="0"/>
              </a:rPr>
              <a:t>дифференцированнее</a:t>
            </a:r>
            <a:r>
              <a:rPr lang="ru-RU" sz="2000" dirty="0">
                <a:solidFill>
                  <a:srgbClr val="002060"/>
                </a:solidFill>
                <a:latin typeface="Times New Roman" panose="02020603050405020304" pitchFamily="18" charset="0"/>
              </a:rPr>
              <a:t> отражается окружающий мир. </a:t>
            </a:r>
            <a:endParaRPr lang="ru-RU" sz="2000" dirty="0">
              <a:solidFill>
                <a:srgbClr val="002060"/>
              </a:solidFill>
            </a:endParaRPr>
          </a:p>
        </p:txBody>
      </p:sp>
      <p:sp>
        <p:nvSpPr>
          <p:cNvPr id="4" name="Прямоугольник 3"/>
          <p:cNvSpPr/>
          <p:nvPr/>
        </p:nvSpPr>
        <p:spPr>
          <a:xfrm>
            <a:off x="-34598" y="1698605"/>
            <a:ext cx="9231084" cy="1015663"/>
          </a:xfrm>
          <a:prstGeom prst="rect">
            <a:avLst/>
          </a:prstGeom>
        </p:spPr>
        <p:txBody>
          <a:bodyPr wrap="square">
            <a:spAutoFit/>
          </a:bodyPr>
          <a:lstStyle/>
          <a:p>
            <a:r>
              <a:rPr lang="ru-RU" sz="2000" dirty="0">
                <a:solidFill>
                  <a:srgbClr val="002060"/>
                </a:solidFill>
                <a:latin typeface="Times New Roman" panose="02020603050405020304" pitchFamily="18" charset="0"/>
                <a:ea typeface="+mj-ea"/>
                <a:cs typeface="+mj-cs"/>
              </a:rPr>
              <a:t>Нарушения зрительного восприятия приводят к трудностям в различении предметов (величина, соотношение частей, дифференциация зеркальных или близких по конфигурации элементов и др.).</a:t>
            </a:r>
            <a:endParaRPr lang="ru-RU" dirty="0"/>
          </a:p>
        </p:txBody>
      </p:sp>
      <p:pic>
        <p:nvPicPr>
          <p:cNvPr id="5" name="Рисунок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705564" y="3458824"/>
            <a:ext cx="4295667" cy="2416313"/>
          </a:xfrm>
          <a:prstGeom prst="rect">
            <a:avLst/>
          </a:prstGeom>
          <a:ln>
            <a:noFill/>
          </a:ln>
          <a:effectLst>
            <a:softEdge rad="112500"/>
          </a:effectLst>
        </p:spPr>
      </p:pic>
      <p:pic>
        <p:nvPicPr>
          <p:cNvPr id="6" name="Рисунок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733159" y="4666981"/>
            <a:ext cx="3759081" cy="2114482"/>
          </a:xfrm>
          <a:prstGeom prst="rect">
            <a:avLst/>
          </a:prstGeom>
          <a:ln>
            <a:noFill/>
          </a:ln>
          <a:effectLst>
            <a:softEdge rad="112500"/>
          </a:effectLst>
        </p:spPr>
      </p:pic>
      <p:pic>
        <p:nvPicPr>
          <p:cNvPr id="7" name="Рисунок 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5400000">
            <a:off x="5722652" y="3550854"/>
            <a:ext cx="4135180" cy="2326038"/>
          </a:xfrm>
          <a:prstGeom prst="rect">
            <a:avLst/>
          </a:prstGeom>
          <a:ln>
            <a:noFill/>
          </a:ln>
          <a:effectLst>
            <a:softEdge rad="112500"/>
          </a:effectLst>
        </p:spPr>
      </p:pic>
      <p:pic>
        <p:nvPicPr>
          <p:cNvPr id="8" name="Рисунок 7"/>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2802677" y="2607952"/>
            <a:ext cx="3581321" cy="2059028"/>
          </a:xfrm>
          <a:prstGeom prst="rect">
            <a:avLst/>
          </a:prstGeom>
          <a:ln>
            <a:noFill/>
          </a:ln>
          <a:effectLst>
            <a:softEdge rad="112500"/>
          </a:effectLst>
        </p:spPr>
      </p:pic>
    </p:spTree>
    <p:extLst>
      <p:ext uri="{BB962C8B-B14F-4D97-AF65-F5344CB8AC3E}">
        <p14:creationId xmlns:p14="http://schemas.microsoft.com/office/powerpoint/2010/main" val="6539661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Бинауральный слух: восприятие звуков двумя ушам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7222" y="65315"/>
            <a:ext cx="3946160" cy="1392762"/>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243840" y="1362284"/>
            <a:ext cx="8725989" cy="1325563"/>
          </a:xfrm>
        </p:spPr>
        <p:txBody>
          <a:bodyPr>
            <a:noAutofit/>
          </a:bodyPr>
          <a:lstStyle/>
          <a:p>
            <a:pPr indent="457200">
              <a:spcAft>
                <a:spcPts val="0"/>
              </a:spcAft>
            </a:pPr>
            <a:r>
              <a:rPr lang="ru-RU" sz="2000" b="1" i="1" dirty="0" smtClean="0">
                <a:solidFill>
                  <a:srgbClr val="002060"/>
                </a:solidFill>
                <a:latin typeface="Times New Roman" panose="02020603050405020304" pitchFamily="18" charset="0"/>
              </a:rPr>
              <a:t/>
            </a:r>
            <a:br>
              <a:rPr lang="ru-RU" sz="2000" b="1" i="1" dirty="0" smtClean="0">
                <a:solidFill>
                  <a:srgbClr val="002060"/>
                </a:solidFill>
                <a:latin typeface="Times New Roman" panose="02020603050405020304" pitchFamily="18" charset="0"/>
              </a:rPr>
            </a:br>
            <a:r>
              <a:rPr lang="ru-RU" sz="2000" b="1" i="1" dirty="0">
                <a:solidFill>
                  <a:srgbClr val="002060"/>
                </a:solidFill>
                <a:latin typeface="Times New Roman" panose="02020603050405020304" pitchFamily="18" charset="0"/>
              </a:rPr>
              <a:t/>
            </a:r>
            <a:br>
              <a:rPr lang="ru-RU" sz="2000" b="1" i="1" dirty="0">
                <a:solidFill>
                  <a:srgbClr val="002060"/>
                </a:solidFill>
                <a:latin typeface="Times New Roman" panose="02020603050405020304" pitchFamily="18" charset="0"/>
              </a:rPr>
            </a:br>
            <a:r>
              <a:rPr lang="ru-RU" sz="2000" b="1" i="1" dirty="0" smtClean="0">
                <a:solidFill>
                  <a:srgbClr val="002060"/>
                </a:solidFill>
                <a:latin typeface="Times New Roman" panose="02020603050405020304" pitchFamily="18" charset="0"/>
              </a:rPr>
              <a:t>Слуховое </a:t>
            </a:r>
            <a:r>
              <a:rPr lang="ru-RU" sz="2000" b="1" i="1" dirty="0">
                <a:solidFill>
                  <a:srgbClr val="002060"/>
                </a:solidFill>
                <a:latin typeface="Times New Roman" panose="02020603050405020304" pitchFamily="18" charset="0"/>
              </a:rPr>
              <a:t>восприятие</a:t>
            </a:r>
            <a:r>
              <a:rPr lang="ru-RU" sz="2000" dirty="0">
                <a:solidFill>
                  <a:srgbClr val="002060"/>
                </a:solidFill>
                <a:latin typeface="Times New Roman" panose="02020603050405020304" pitchFamily="18" charset="0"/>
              </a:rPr>
              <a:t> начинается с акустического (слухового) внимания и приводит к пониманию смысла речи через узнавание и анализ речевых звуков, дополняемых восприятием неречевых компонентов (мимики, жестов, позы). </a:t>
            </a:r>
            <a:r>
              <a:rPr lang="ru-RU" sz="2000" dirty="0">
                <a:solidFill>
                  <a:srgbClr val="002060"/>
                </a:solidFill>
                <a:latin typeface="Verdana" panose="020B0604030504040204" pitchFamily="34" charset="0"/>
              </a:rPr>
              <a:t/>
            </a:r>
            <a:br>
              <a:rPr lang="ru-RU" sz="2000" dirty="0">
                <a:solidFill>
                  <a:srgbClr val="002060"/>
                </a:solidFill>
                <a:latin typeface="Verdana" panose="020B0604030504040204" pitchFamily="34" charset="0"/>
              </a:rPr>
            </a:br>
            <a:r>
              <a:rPr lang="ru-RU" sz="2000" dirty="0">
                <a:solidFill>
                  <a:srgbClr val="002060"/>
                </a:solidFill>
                <a:latin typeface="Times New Roman" panose="02020603050405020304" pitchFamily="18" charset="0"/>
              </a:rPr>
              <a:t>Развитие слухового восприятия идет по двум направлениям: с одной стороны, развивается </a:t>
            </a:r>
            <a:r>
              <a:rPr lang="ru-RU" sz="2000" i="1" dirty="0">
                <a:solidFill>
                  <a:srgbClr val="002060"/>
                </a:solidFill>
                <a:latin typeface="Times New Roman" panose="02020603050405020304" pitchFamily="18" charset="0"/>
              </a:rPr>
              <a:t>восприятие речевых звуков</a:t>
            </a:r>
            <a:r>
              <a:rPr lang="ru-RU" sz="2000" dirty="0">
                <a:solidFill>
                  <a:srgbClr val="002060"/>
                </a:solidFill>
                <a:latin typeface="Times New Roman" panose="02020603050405020304" pitchFamily="18" charset="0"/>
              </a:rPr>
              <a:t>, то есть формируется фонематический слух, а с другой стороны, развивается </a:t>
            </a:r>
            <a:r>
              <a:rPr lang="ru-RU" sz="2000" i="1" dirty="0">
                <a:solidFill>
                  <a:srgbClr val="002060"/>
                </a:solidFill>
                <a:latin typeface="Times New Roman" panose="02020603050405020304" pitchFamily="18" charset="0"/>
              </a:rPr>
              <a:t>восприятие неречевых звуков</a:t>
            </a:r>
            <a:r>
              <a:rPr lang="ru-RU" sz="2000" dirty="0">
                <a:solidFill>
                  <a:srgbClr val="002060"/>
                </a:solidFill>
                <a:latin typeface="Times New Roman" panose="02020603050405020304" pitchFamily="18" charset="0"/>
              </a:rPr>
              <a:t>, то есть шумов.</a:t>
            </a:r>
            <a:r>
              <a:rPr lang="ru-RU" sz="2000" dirty="0">
                <a:solidFill>
                  <a:srgbClr val="383119"/>
                </a:solidFill>
                <a:latin typeface="Verdana" panose="020B0604030504040204" pitchFamily="34" charset="0"/>
              </a:rPr>
              <a:t/>
            </a:r>
            <a:br>
              <a:rPr lang="ru-RU" sz="2000" dirty="0">
                <a:solidFill>
                  <a:srgbClr val="383119"/>
                </a:solidFill>
                <a:latin typeface="Verdana" panose="020B0604030504040204" pitchFamily="34" charset="0"/>
              </a:rPr>
            </a:br>
            <a:endParaRPr lang="ru-RU" sz="2000" dirty="0"/>
          </a:p>
        </p:txBody>
      </p:sp>
      <p:pic>
        <p:nvPicPr>
          <p:cNvPr id="3" name="Рисунок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969470" y="3763426"/>
            <a:ext cx="3920126" cy="2205071"/>
          </a:xfrm>
          <a:prstGeom prst="rect">
            <a:avLst/>
          </a:prstGeom>
          <a:ln>
            <a:noFill/>
          </a:ln>
          <a:effectLst>
            <a:softEdge rad="112500"/>
          </a:effectLst>
        </p:spPr>
      </p:pic>
      <p:pic>
        <p:nvPicPr>
          <p:cNvPr id="4" name="Рисунок 3"/>
          <p:cNvPicPr>
            <a:picLocks noChangeAspect="1"/>
          </p:cNvPicPr>
          <p:nvPr/>
        </p:nvPicPr>
        <p:blipFill rotWithShape="1">
          <a:blip r:embed="rId4" cstate="screen">
            <a:extLst>
              <a:ext uri="{28A0092B-C50C-407E-A947-70E740481C1C}">
                <a14:useLocalDpi xmlns:a14="http://schemas.microsoft.com/office/drawing/2010/main"/>
              </a:ext>
            </a:extLst>
          </a:blip>
          <a:srcRect t="-4374" b="-1"/>
          <a:stretch/>
        </p:blipFill>
        <p:spPr>
          <a:xfrm rot="5400000">
            <a:off x="3938623" y="3563267"/>
            <a:ext cx="3930969" cy="2594547"/>
          </a:xfrm>
          <a:prstGeom prst="rect">
            <a:avLst/>
          </a:prstGeom>
          <a:ln>
            <a:noFill/>
          </a:ln>
          <a:effectLst>
            <a:softEdge rad="112500"/>
          </a:effectLst>
        </p:spPr>
      </p:pic>
    </p:spTree>
    <p:extLst>
      <p:ext uri="{BB962C8B-B14F-4D97-AF65-F5344CB8AC3E}">
        <p14:creationId xmlns:p14="http://schemas.microsoft.com/office/powerpoint/2010/main" val="17433619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4513" y="1392738"/>
            <a:ext cx="8733064" cy="1325563"/>
          </a:xfrm>
        </p:spPr>
        <p:txBody>
          <a:bodyPr>
            <a:noAutofit/>
          </a:bodyPr>
          <a:lstStyle/>
          <a:p>
            <a:pPr marR="95250">
              <a:spcBef>
                <a:spcPts val="750"/>
              </a:spcBef>
              <a:spcAft>
                <a:spcPts val="750"/>
              </a:spcAft>
            </a:pPr>
            <a:r>
              <a:rPr lang="ru-RU" sz="2000" b="1" i="1" dirty="0" smtClean="0">
                <a:solidFill>
                  <a:schemeClr val="accent5">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Тактильные </a:t>
            </a:r>
            <a:r>
              <a:rPr lang="ru-RU" sz="2000" b="1" i="1" dirty="0">
                <a:solidFill>
                  <a:schemeClr val="accent5">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образы </a:t>
            </a:r>
            <a:r>
              <a:rPr lang="ru-RU" sz="2000" dirty="0">
                <a:solidFill>
                  <a:schemeClr val="accent5">
                    <a:lumMod val="50000"/>
                  </a:schemeClr>
                </a:solidFill>
                <a:latin typeface="Times New Roman" panose="02020603050405020304" pitchFamily="18" charset="0"/>
                <a:cs typeface="Times New Roman" panose="02020603050405020304" pitchFamily="18" charset="0"/>
              </a:rPr>
              <a:t>объектов формируются  посредством прикосновения, ощущения давления, температуры, боли. Они возникают в результате соприкосновения объектов с наружными покровами тела человека и дают возможность познать величину, упругость, плотность или шероховатость, тепло или холод, характерные для предмета.  </a:t>
            </a:r>
            <a:br>
              <a:rPr lang="ru-RU" sz="2000" dirty="0">
                <a:solidFill>
                  <a:schemeClr val="accent5">
                    <a:lumMod val="50000"/>
                  </a:schemeClr>
                </a:solidFill>
                <a:latin typeface="Times New Roman" panose="02020603050405020304" pitchFamily="18" charset="0"/>
                <a:cs typeface="Times New Roman" panose="02020603050405020304" pitchFamily="18" charset="0"/>
              </a:rPr>
            </a:br>
            <a:r>
              <a:rPr lang="ru-RU" sz="2000" dirty="0" smtClean="0">
                <a:solidFill>
                  <a:schemeClr val="accent5">
                    <a:lumMod val="50000"/>
                  </a:schemeClr>
                </a:solidFill>
                <a:latin typeface="Times New Roman" panose="02020603050405020304" pitchFamily="18" charset="0"/>
                <a:cs typeface="Times New Roman" panose="02020603050405020304" pitchFamily="18" charset="0"/>
              </a:rPr>
              <a:t>       Игры </a:t>
            </a:r>
            <a:r>
              <a:rPr lang="ru-RU" sz="2000" dirty="0">
                <a:solidFill>
                  <a:schemeClr val="accent5">
                    <a:lumMod val="50000"/>
                  </a:schemeClr>
                </a:solidFill>
                <a:latin typeface="Times New Roman" panose="02020603050405020304" pitchFamily="18" charset="0"/>
                <a:cs typeface="Times New Roman" panose="02020603050405020304" pitchFamily="18" charset="0"/>
              </a:rPr>
              <a:t>на развитие тактильных ощущений оказывают большое влияние на эмоциональную сферу, формирование внутренних ощущений. Во время игр с «грязными» материалами развиваются сенсорные ощущения, ребёнок учится чувствовать окружающий мир через тактильный контакт.</a:t>
            </a:r>
            <a:br>
              <a:rPr lang="ru-RU" sz="2000" dirty="0">
                <a:solidFill>
                  <a:schemeClr val="accent5">
                    <a:lumMod val="50000"/>
                  </a:schemeClr>
                </a:solidFill>
                <a:latin typeface="Times New Roman" panose="02020603050405020304" pitchFamily="18" charset="0"/>
                <a:cs typeface="Times New Roman" panose="02020603050405020304" pitchFamily="18" charset="0"/>
              </a:rPr>
            </a:br>
            <a:r>
              <a:rPr lang="ru-RU" sz="2000" dirty="0" smtClean="0">
                <a:solidFill>
                  <a:schemeClr val="accent5">
                    <a:lumMod val="50000"/>
                  </a:schemeClr>
                </a:solidFill>
                <a:latin typeface="Times New Roman" panose="02020603050405020304" pitchFamily="18" charset="0"/>
                <a:cs typeface="Times New Roman" panose="02020603050405020304" pitchFamily="18" charset="0"/>
              </a:rPr>
              <a:t>       С </a:t>
            </a:r>
            <a:r>
              <a:rPr lang="ru-RU" sz="2000" dirty="0">
                <a:solidFill>
                  <a:schemeClr val="accent5">
                    <a:lumMod val="50000"/>
                  </a:schemeClr>
                </a:solidFill>
                <a:latin typeface="Times New Roman" panose="02020603050405020304" pitchFamily="18" charset="0"/>
                <a:cs typeface="Times New Roman" panose="02020603050405020304" pitchFamily="18" charset="0"/>
              </a:rPr>
              <a:t>помощью тактильно-двигательного восприятия складываются первые впечатления о форме, величине предметов, расположении в пространстве, качестве использованных материалов.</a:t>
            </a:r>
            <a:br>
              <a:rPr lang="ru-RU" sz="2000" dirty="0">
                <a:solidFill>
                  <a:schemeClr val="accent5">
                    <a:lumMod val="50000"/>
                  </a:schemeClr>
                </a:solidFill>
                <a:latin typeface="Times New Roman" panose="02020603050405020304" pitchFamily="18" charset="0"/>
                <a:cs typeface="Times New Roman" panose="02020603050405020304" pitchFamily="18" charset="0"/>
              </a:rPr>
            </a:br>
            <a:endParaRPr lang="ru-RU" sz="2000" dirty="0">
              <a:solidFill>
                <a:schemeClr val="accent5">
                  <a:lumMod val="50000"/>
                </a:schemeClr>
              </a:solidFill>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5400000">
            <a:off x="193724" y="4283326"/>
            <a:ext cx="3166838" cy="1781346"/>
          </a:xfrm>
          <a:prstGeom prst="rect">
            <a:avLst/>
          </a:prstGeom>
          <a:ln>
            <a:noFill/>
          </a:ln>
          <a:effectLst>
            <a:softEdge rad="112500"/>
          </a:effectLst>
        </p:spPr>
      </p:pic>
      <p:pic>
        <p:nvPicPr>
          <p:cNvPr id="5" name="Рисунок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2120361" y="4271300"/>
            <a:ext cx="3111863" cy="1750423"/>
          </a:xfrm>
          <a:prstGeom prst="rect">
            <a:avLst/>
          </a:prstGeom>
          <a:ln>
            <a:noFill/>
          </a:ln>
          <a:effectLst>
            <a:softEdge rad="112500"/>
          </a:effectLst>
        </p:spPr>
      </p:pic>
      <p:pic>
        <p:nvPicPr>
          <p:cNvPr id="6" name="Рисунок 5"/>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5400000">
            <a:off x="4167217" y="4205850"/>
            <a:ext cx="3180931" cy="1936297"/>
          </a:xfrm>
          <a:prstGeom prst="rect">
            <a:avLst/>
          </a:prstGeom>
          <a:ln>
            <a:noFill/>
          </a:ln>
          <a:effectLst>
            <a:softEdge rad="112500"/>
          </a:effectLst>
        </p:spPr>
      </p:pic>
      <p:pic>
        <p:nvPicPr>
          <p:cNvPr id="7" name="Рисунок 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5400000">
            <a:off x="6151833" y="4261641"/>
            <a:ext cx="3194595" cy="1796960"/>
          </a:xfrm>
          <a:prstGeom prst="rect">
            <a:avLst/>
          </a:prstGeom>
          <a:ln>
            <a:noFill/>
          </a:ln>
          <a:effectLst>
            <a:softEdge rad="112500"/>
          </a:effectLst>
        </p:spPr>
      </p:pic>
    </p:spTree>
    <p:extLst>
      <p:ext uri="{BB962C8B-B14F-4D97-AF65-F5344CB8AC3E}">
        <p14:creationId xmlns:p14="http://schemas.microsoft.com/office/powerpoint/2010/main" val="20245477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58388" y="118744"/>
            <a:ext cx="9107532" cy="2964089"/>
          </a:xfrm>
        </p:spPr>
        <p:txBody>
          <a:bodyPr>
            <a:normAutofit fontScale="47500" lnSpcReduction="20000"/>
          </a:bodyPr>
          <a:lstStyle/>
          <a:p>
            <a:pPr marL="38100" indent="0" algn="just">
              <a:spcAft>
                <a:spcPts val="0"/>
              </a:spcAft>
              <a:buNone/>
            </a:pPr>
            <a:r>
              <a:rPr lang="ru-RU" sz="3800" b="1" dirty="0">
                <a:solidFill>
                  <a:schemeClr val="accent5">
                    <a:lumMod val="50000"/>
                  </a:schemeClr>
                </a:solidFill>
                <a:latin typeface="Times New Roman" panose="02020603050405020304" pitchFamily="18" charset="0"/>
                <a:cs typeface="Times New Roman" panose="02020603050405020304" pitchFamily="18" charset="0"/>
              </a:rPr>
              <a:t>Совершенно очевидно</a:t>
            </a:r>
            <a:r>
              <a:rPr lang="ru-RU" sz="3800" dirty="0">
                <a:solidFill>
                  <a:schemeClr val="accent5">
                    <a:lumMod val="50000"/>
                  </a:schemeClr>
                </a:solidFill>
                <a:latin typeface="Times New Roman" panose="02020603050405020304" pitchFamily="18" charset="0"/>
                <a:cs typeface="Times New Roman" panose="02020603050405020304" pitchFamily="18" charset="0"/>
              </a:rPr>
              <a:t>, что использование сенсорного материала  в коррекционной работе с  детьми с ОВЗ имеет ряд преимуществ, которые делают их использование максимально востребованным:  </a:t>
            </a:r>
          </a:p>
          <a:p>
            <a:pPr marL="38100" indent="0" algn="just">
              <a:spcAft>
                <a:spcPts val="0"/>
              </a:spcAft>
              <a:buNone/>
            </a:pPr>
            <a:r>
              <a:rPr lang="ru-RU" sz="3800" dirty="0">
                <a:solidFill>
                  <a:schemeClr val="accent5">
                    <a:lumMod val="50000"/>
                  </a:schemeClr>
                </a:solidFill>
                <a:latin typeface="Times New Roman" panose="02020603050405020304" pitchFamily="18" charset="0"/>
                <a:cs typeface="Times New Roman" panose="02020603050405020304" pitchFamily="18" charset="0"/>
              </a:rPr>
              <a:t>- педагог имеет возможность заинтересовать дошкольников, пробудить в них любознательность, завоевать их доверие, и найти такой угол зрения, при котором даже обыденное становится удивительным;</a:t>
            </a:r>
          </a:p>
          <a:p>
            <a:pPr marL="38100" indent="0" algn="just">
              <a:spcAft>
                <a:spcPts val="0"/>
              </a:spcAft>
              <a:buNone/>
            </a:pPr>
            <a:r>
              <a:rPr lang="ru-RU" sz="3800" dirty="0">
                <a:solidFill>
                  <a:schemeClr val="accent5">
                    <a:lumMod val="50000"/>
                  </a:schemeClr>
                </a:solidFill>
                <a:latin typeface="Times New Roman" panose="02020603050405020304" pitchFamily="18" charset="0"/>
                <a:cs typeface="Times New Roman" panose="02020603050405020304" pitchFamily="18" charset="0"/>
              </a:rPr>
              <a:t> -  многообразие материалов позволяет активизировать ощущения, восприятия, зрительно – двигательную координацию;</a:t>
            </a:r>
          </a:p>
          <a:p>
            <a:pPr marL="38100" indent="0" algn="just">
              <a:spcAft>
                <a:spcPts val="0"/>
              </a:spcAft>
              <a:buNone/>
            </a:pPr>
            <a:r>
              <a:rPr lang="ru-RU" sz="3800" dirty="0">
                <a:solidFill>
                  <a:schemeClr val="accent5">
                    <a:lumMod val="50000"/>
                  </a:schemeClr>
                </a:solidFill>
                <a:latin typeface="Times New Roman" panose="02020603050405020304" pitchFamily="18" charset="0"/>
                <a:cs typeface="Times New Roman" panose="02020603050405020304" pitchFamily="18" charset="0"/>
              </a:rPr>
              <a:t> - каждое занятие с использованием элементов сенсорной интеграции  вызывает у детей эмоциональный подъём, даже малоактивные дети принимают активное участие в занятии.</a:t>
            </a:r>
          </a:p>
          <a:p>
            <a:pPr marL="0" indent="0" algn="just">
              <a:spcAft>
                <a:spcPts val="0"/>
              </a:spcAft>
              <a:buNone/>
            </a:pPr>
            <a:r>
              <a:rPr lang="ru-RU" sz="3800" dirty="0">
                <a:solidFill>
                  <a:schemeClr val="accent5">
                    <a:lumMod val="50000"/>
                  </a:schemeClr>
                </a:solidFill>
                <a:latin typeface="Times New Roman" panose="02020603050405020304" pitchFamily="18" charset="0"/>
                <a:cs typeface="Times New Roman" panose="02020603050405020304" pitchFamily="18" charset="0"/>
              </a:rPr>
              <a:t> </a:t>
            </a:r>
            <a:endParaRPr lang="ru-RU" sz="3800" dirty="0" smtClean="0">
              <a:solidFill>
                <a:schemeClr val="accent5">
                  <a:lumMod val="50000"/>
                </a:schemeClr>
              </a:solidFill>
              <a:latin typeface="Times New Roman" panose="02020603050405020304" pitchFamily="18" charset="0"/>
              <a:cs typeface="Times New Roman" panose="02020603050405020304" pitchFamily="18" charset="0"/>
            </a:endParaRPr>
          </a:p>
          <a:p>
            <a:pPr marL="0" indent="0" algn="just">
              <a:spcAft>
                <a:spcPts val="0"/>
              </a:spcAft>
              <a:buNone/>
            </a:pPr>
            <a:endParaRPr lang="ru-RU" sz="3800" dirty="0">
              <a:solidFill>
                <a:schemeClr val="accent5">
                  <a:lumMod val="50000"/>
                </a:schemeClr>
              </a:solidFill>
              <a:latin typeface="Times New Roman" panose="02020603050405020304" pitchFamily="18" charset="0"/>
              <a:cs typeface="Times New Roman" panose="02020603050405020304" pitchFamily="18" charset="0"/>
            </a:endParaRPr>
          </a:p>
          <a:p>
            <a:pPr marL="0" indent="0" algn="just">
              <a:spcAft>
                <a:spcPts val="0"/>
              </a:spcAft>
              <a:buNone/>
            </a:pPr>
            <a:endParaRPr lang="ru-RU" sz="3800" dirty="0" smtClean="0">
              <a:solidFill>
                <a:schemeClr val="accent5">
                  <a:lumMod val="50000"/>
                </a:schemeClr>
              </a:solidFill>
              <a:latin typeface="Times New Roman" panose="02020603050405020304" pitchFamily="18" charset="0"/>
              <a:cs typeface="Times New Roman" panose="02020603050405020304" pitchFamily="18" charset="0"/>
            </a:endParaRPr>
          </a:p>
          <a:p>
            <a:pPr marL="0" indent="0" algn="just">
              <a:spcAft>
                <a:spcPts val="0"/>
              </a:spcAft>
              <a:buNone/>
            </a:pPr>
            <a:endParaRPr lang="ru-RU" sz="3800" dirty="0">
              <a:solidFill>
                <a:schemeClr val="accent5">
                  <a:lumMod val="50000"/>
                </a:schemeClr>
              </a:solidFill>
              <a:latin typeface="Times New Roman" panose="02020603050405020304" pitchFamily="18" charset="0"/>
              <a:cs typeface="Times New Roman" panose="02020603050405020304" pitchFamily="18" charset="0"/>
            </a:endParaRPr>
          </a:p>
          <a:p>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5652008" y="3394993"/>
            <a:ext cx="4291397" cy="2413911"/>
          </a:xfrm>
          <a:prstGeom prst="rect">
            <a:avLst/>
          </a:prstGeom>
          <a:ln>
            <a:noFill/>
          </a:ln>
          <a:effectLst>
            <a:softEdge rad="112500"/>
          </a:effectLst>
        </p:spPr>
      </p:pic>
      <p:pic>
        <p:nvPicPr>
          <p:cNvPr id="8" name="Рисунок 7"/>
          <p:cNvPicPr>
            <a:picLocks noChangeAspect="1"/>
          </p:cNvPicPr>
          <p:nvPr/>
        </p:nvPicPr>
        <p:blipFill>
          <a:blip r:embed="rId3"/>
          <a:stretch>
            <a:fillRect/>
          </a:stretch>
        </p:blipFill>
        <p:spPr>
          <a:xfrm>
            <a:off x="348519" y="2076358"/>
            <a:ext cx="5956308" cy="3926164"/>
          </a:xfrm>
          <a:prstGeom prst="rect">
            <a:avLst/>
          </a:prstGeom>
        </p:spPr>
      </p:pic>
    </p:spTree>
    <p:extLst>
      <p:ext uri="{BB962C8B-B14F-4D97-AF65-F5344CB8AC3E}">
        <p14:creationId xmlns:p14="http://schemas.microsoft.com/office/powerpoint/2010/main" val="75781249"/>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TotalTime>
  <Words>182</Words>
  <Application>Microsoft Office PowerPoint</Application>
  <PresentationFormat>Экран (4:3)</PresentationFormat>
  <Paragraphs>56</Paragraphs>
  <Slides>13</Slides>
  <Notes>1</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13</vt:i4>
      </vt:variant>
    </vt:vector>
  </HeadingPairs>
  <TitlesOfParts>
    <vt:vector size="19" baseType="lpstr">
      <vt:lpstr>Arial</vt:lpstr>
      <vt:lpstr>Calibri</vt:lpstr>
      <vt:lpstr>Calibri Light</vt:lpstr>
      <vt:lpstr>Times New Roman</vt:lpstr>
      <vt:lpstr>Verdana</vt:lpstr>
      <vt:lpstr>Тема Office</vt:lpstr>
      <vt:lpstr>Использование приемов сенсорной интеграции в коррекционной работе учителя-дефектолога с детьми с ЗПР </vt:lpstr>
      <vt:lpstr>Презентация PowerPoint</vt:lpstr>
      <vt:lpstr>Презентация PowerPoint</vt:lpstr>
      <vt:lpstr>Презентация PowerPoint</vt:lpstr>
      <vt:lpstr>Презентация PowerPoint</vt:lpstr>
      <vt:lpstr>Зрительное восприятие - это сложная работа, в процессе которой осуществляется анализ большого количества раздражителей, действующих на глаз. Чем совершеннее зрительное восприятие, тем разнообразнее ощущения по качеству и силе, а значит, тем полнее, точнее и дифференцированнее отражается окружающий мир. </vt:lpstr>
      <vt:lpstr>  Слуховое восприятие начинается с акустического (слухового) внимания и приводит к пониманию смысла речи через узнавание и анализ речевых звуков, дополняемых восприятием неречевых компонентов (мимики, жестов, позы).  Развитие слухового восприятия идет по двум направлениям: с одной стороны, развивается восприятие речевых звуков, то есть формируется фонематический слух, а с другой стороны, развивается восприятие неречевых звуков, то есть шумов. </vt:lpstr>
      <vt:lpstr>Тактильные образы объектов формируются  посредством прикосновения, ощущения давления, температуры, боли. Они возникают в результате соприкосновения объектов с наружными покровами тела человека и дают возможность познать величину, упругость, плотность или шероховатость, тепло или холод, характерные для предмета.          Игры на развитие тактильных ощущений оказывают большое влияние на эмоциональную сферу, формирование внутренних ощущений. Во время игр с «грязными» материалами развиваются сенсорные ощущения, ребёнок учится чувствовать окружающий мир через тактильный контакт.        С помощью тактильно-двигательного восприятия складываются первые впечатления о форме, величине предметов, расположении в пространстве, качестве использованных материалов. </vt:lpstr>
      <vt:lpstr>Презентация PowerPoint</vt:lpstr>
      <vt:lpstr>Повышение квалификации</vt:lpstr>
      <vt:lpstr>Создание дидактических игр для развития сенсорного восприятия детей с ЗПР</vt:lpstr>
      <vt:lpstr>Презентация PowerPoint</vt:lpstr>
      <vt:lpstr>Презентация PowerPoint</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Использование приемов сенсорной интеграции в коррекционной работе учителя-дефектолога с детьми с ЗПР </dc:title>
  <dc:creator>психолог</dc:creator>
  <cp:lastModifiedBy>психолог</cp:lastModifiedBy>
  <cp:revision>17</cp:revision>
  <dcterms:created xsi:type="dcterms:W3CDTF">2024-04-15T06:49:27Z</dcterms:created>
  <dcterms:modified xsi:type="dcterms:W3CDTF">2024-04-27T03:34:57Z</dcterms:modified>
</cp:coreProperties>
</file>