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7" r:id="rId5"/>
    <p:sldId id="269" r:id="rId6"/>
    <p:sldId id="276" r:id="rId7"/>
    <p:sldId id="268" r:id="rId8"/>
    <p:sldId id="273" r:id="rId9"/>
    <p:sldId id="278" r:id="rId10"/>
    <p:sldId id="279" r:id="rId11"/>
    <p:sldId id="275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9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27621-6380-4BE4-9DFF-6D21909EEF29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49EA19-C930-4763-ABCC-F31D57D54AE7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ПРЕЗЕНТАЦИОННЫЙ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EC475-812B-45C0-A521-F99A4C50C1EB}" type="parTrans" cxnId="{DD86AABC-A144-44AE-B9E8-1A4A6D45EF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824D2-BC7B-482D-A6AF-80BCA89D1898}" type="sibTrans" cxnId="{DD86AABC-A144-44AE-B9E8-1A4A6D45EFB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AAF0E-16A5-4AC7-AA02-73FA9DC15E9B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59CC1-4984-425A-AAEF-52CC40F69265}" type="parTrans" cxnId="{9D54272A-D7F5-4833-94A3-377462FA50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E2BD1-C480-4822-AB6E-5691ECC4F421}" type="sibTrans" cxnId="{9D54272A-D7F5-4833-94A3-377462FA50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76909-8D0E-4E08-92B3-DE65FDA26D37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ОБУЧАЮЩИЙ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3CB99-4A18-4582-BAD4-0AFA9C1829CF}" type="parTrans" cxnId="{0A3F4B86-8081-4BC8-85B5-76B5AA9C3C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19BCE-AD91-429C-A945-9805B01BF432}" type="sibTrans" cxnId="{0A3F4B86-8081-4BC8-85B5-76B5AA9C3C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EAFC8-1BC2-4D83-A688-C584F21A1A8B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C2B24-6462-4AF3-B371-A290A43E984C}" type="parTrans" cxnId="{49F5E196-A433-4BBB-AD7D-3E4ECAE423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F00AC-7230-4195-92A0-C7116C7AAEB7}" type="sibTrans" cxnId="{49F5E196-A433-4BBB-AD7D-3E4ECAE423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636A-C75D-40E9-B9DA-1F6FF9876363}" type="pres">
      <dgm:prSet presAssocID="{15F27621-6380-4BE4-9DFF-6D21909EEF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42BB9-24C4-4C6F-8C07-B2E81093A04E}" type="pres">
      <dgm:prSet presAssocID="{15F27621-6380-4BE4-9DFF-6D21909EEF29}" presName="cycle" presStyleCnt="0"/>
      <dgm:spPr/>
    </dgm:pt>
    <dgm:pt modelId="{83290755-138E-4611-8356-92A07BAC89FA}" type="pres">
      <dgm:prSet presAssocID="{B849EA19-C930-4763-ABCC-F31D57D54AE7}" presName="nodeFirstNode" presStyleLbl="node1" presStyleIdx="0" presStyleCnt="4" custRadScaleRad="110597" custRadScaleInc="-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045CA-4D34-439B-A620-3CA2AC083A71}" type="pres">
      <dgm:prSet presAssocID="{F99824D2-BC7B-482D-A6AF-80BCA89D1898}" presName="sibTransFirstNode" presStyleLbl="bgShp" presStyleIdx="0" presStyleCnt="1" custLinFactNeighborX="1237" custLinFactNeighborY="438"/>
      <dgm:spPr/>
      <dgm:t>
        <a:bodyPr/>
        <a:lstStyle/>
        <a:p>
          <a:endParaRPr lang="ru-RU"/>
        </a:p>
      </dgm:t>
    </dgm:pt>
    <dgm:pt modelId="{867CC35F-CBDC-4C02-ABE3-1CE255DDD556}" type="pres">
      <dgm:prSet presAssocID="{7A7AAF0E-16A5-4AC7-AA02-73FA9DC15E9B}" presName="nodeFollowingNodes" presStyleLbl="node1" presStyleIdx="1" presStyleCnt="4" custRadScaleRad="164265" custRadScaleInc="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247F0-AACC-42DB-B258-D754B5FA5425}" type="pres">
      <dgm:prSet presAssocID="{FF176909-8D0E-4E08-92B3-DE65FDA26D3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A5EBA-2CB6-4C8C-A9FB-30C0E12C73ED}" type="pres">
      <dgm:prSet presAssocID="{B8BEAFC8-1BC2-4D83-A688-C584F21A1A8B}" presName="nodeFollowingNodes" presStyleLbl="node1" presStyleIdx="3" presStyleCnt="4" custRadScaleRad="196979" custRadScaleInc="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6AABC-A144-44AE-B9E8-1A4A6D45EFB0}" srcId="{15F27621-6380-4BE4-9DFF-6D21909EEF29}" destId="{B849EA19-C930-4763-ABCC-F31D57D54AE7}" srcOrd="0" destOrd="0" parTransId="{7B5EC475-812B-45C0-A521-F99A4C50C1EB}" sibTransId="{F99824D2-BC7B-482D-A6AF-80BCA89D1898}"/>
    <dgm:cxn modelId="{34F3937A-69A9-48C0-A8A2-6B8BD95E8D3C}" type="presOf" srcId="{B849EA19-C930-4763-ABCC-F31D57D54AE7}" destId="{83290755-138E-4611-8356-92A07BAC89FA}" srcOrd="0" destOrd="0" presId="urn:microsoft.com/office/officeart/2005/8/layout/cycle3"/>
    <dgm:cxn modelId="{7411B299-C529-470F-8813-404FA1D62524}" type="presOf" srcId="{15F27621-6380-4BE4-9DFF-6D21909EEF29}" destId="{5FA9636A-C75D-40E9-B9DA-1F6FF9876363}" srcOrd="0" destOrd="0" presId="urn:microsoft.com/office/officeart/2005/8/layout/cycle3"/>
    <dgm:cxn modelId="{E9EABEC2-F5B1-49D0-8967-0656A636C243}" type="presOf" srcId="{FF176909-8D0E-4E08-92B3-DE65FDA26D37}" destId="{7DC247F0-AACC-42DB-B258-D754B5FA5425}" srcOrd="0" destOrd="0" presId="urn:microsoft.com/office/officeart/2005/8/layout/cycle3"/>
    <dgm:cxn modelId="{78E99CC1-CF63-47D7-85C7-D3D7D0A26F61}" type="presOf" srcId="{F99824D2-BC7B-482D-A6AF-80BCA89D1898}" destId="{4B7045CA-4D34-439B-A620-3CA2AC083A71}" srcOrd="0" destOrd="0" presId="urn:microsoft.com/office/officeart/2005/8/layout/cycle3"/>
    <dgm:cxn modelId="{9D54272A-D7F5-4833-94A3-377462FA509F}" srcId="{15F27621-6380-4BE4-9DFF-6D21909EEF29}" destId="{7A7AAF0E-16A5-4AC7-AA02-73FA9DC15E9B}" srcOrd="1" destOrd="0" parTransId="{9F959CC1-4984-425A-AAEF-52CC40F69265}" sibTransId="{581E2BD1-C480-4822-AB6E-5691ECC4F421}"/>
    <dgm:cxn modelId="{ADE62909-C843-4635-B767-16725238146D}" type="presOf" srcId="{B8BEAFC8-1BC2-4D83-A688-C584F21A1A8B}" destId="{E94A5EBA-2CB6-4C8C-A9FB-30C0E12C73ED}" srcOrd="0" destOrd="0" presId="urn:microsoft.com/office/officeart/2005/8/layout/cycle3"/>
    <dgm:cxn modelId="{0A3F4B86-8081-4BC8-85B5-76B5AA9C3C45}" srcId="{15F27621-6380-4BE4-9DFF-6D21909EEF29}" destId="{FF176909-8D0E-4E08-92B3-DE65FDA26D37}" srcOrd="2" destOrd="0" parTransId="{AE13CB99-4A18-4582-BAD4-0AFA9C1829CF}" sibTransId="{4F219BCE-AD91-429C-A945-9805B01BF432}"/>
    <dgm:cxn modelId="{8DC477B5-240C-4E67-A8DA-67B2B01D60E2}" type="presOf" srcId="{7A7AAF0E-16A5-4AC7-AA02-73FA9DC15E9B}" destId="{867CC35F-CBDC-4C02-ABE3-1CE255DDD556}" srcOrd="0" destOrd="0" presId="urn:microsoft.com/office/officeart/2005/8/layout/cycle3"/>
    <dgm:cxn modelId="{49F5E196-A433-4BBB-AD7D-3E4ECAE423E0}" srcId="{15F27621-6380-4BE4-9DFF-6D21909EEF29}" destId="{B8BEAFC8-1BC2-4D83-A688-C584F21A1A8B}" srcOrd="3" destOrd="0" parTransId="{F60C2B24-6462-4AF3-B371-A290A43E984C}" sibTransId="{3DFF00AC-7230-4195-92A0-C7116C7AAEB7}"/>
    <dgm:cxn modelId="{42CE7882-CD4B-4CEC-AC5B-9688C6B192C4}" type="presParOf" srcId="{5FA9636A-C75D-40E9-B9DA-1F6FF9876363}" destId="{3E642BB9-24C4-4C6F-8C07-B2E81093A04E}" srcOrd="0" destOrd="0" presId="urn:microsoft.com/office/officeart/2005/8/layout/cycle3"/>
    <dgm:cxn modelId="{4734C069-B612-4B16-9C40-6F1C3BD96F40}" type="presParOf" srcId="{3E642BB9-24C4-4C6F-8C07-B2E81093A04E}" destId="{83290755-138E-4611-8356-92A07BAC89FA}" srcOrd="0" destOrd="0" presId="urn:microsoft.com/office/officeart/2005/8/layout/cycle3"/>
    <dgm:cxn modelId="{9A20270E-B737-4DE6-9A7E-4F93BFB9AE5D}" type="presParOf" srcId="{3E642BB9-24C4-4C6F-8C07-B2E81093A04E}" destId="{4B7045CA-4D34-439B-A620-3CA2AC083A71}" srcOrd="1" destOrd="0" presId="urn:microsoft.com/office/officeart/2005/8/layout/cycle3"/>
    <dgm:cxn modelId="{6DD0805B-A006-4800-8862-7D06AFBC25BF}" type="presParOf" srcId="{3E642BB9-24C4-4C6F-8C07-B2E81093A04E}" destId="{867CC35F-CBDC-4C02-ABE3-1CE255DDD556}" srcOrd="2" destOrd="0" presId="urn:microsoft.com/office/officeart/2005/8/layout/cycle3"/>
    <dgm:cxn modelId="{177204F0-B22C-4652-B313-CD0727D470C2}" type="presParOf" srcId="{3E642BB9-24C4-4C6F-8C07-B2E81093A04E}" destId="{7DC247F0-AACC-42DB-B258-D754B5FA5425}" srcOrd="3" destOrd="0" presId="urn:microsoft.com/office/officeart/2005/8/layout/cycle3"/>
    <dgm:cxn modelId="{366B6A87-776A-44DE-8331-CE852824C3E3}" type="presParOf" srcId="{3E642BB9-24C4-4C6F-8C07-B2E81093A04E}" destId="{E94A5EBA-2CB6-4C8C-A9FB-30C0E12C73ED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1" y="15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9000"/>
            <a:ext cx="5186363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3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7" y="3519000"/>
            <a:ext cx="5186363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2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6" y="23034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1" y="40581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10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1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2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2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1" y="49500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7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49" y="-575"/>
            <a:ext cx="5186363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3" y="36075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4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773" r="-10639"/>
          <a:stretch/>
        </p:blipFill>
        <p:spPr>
          <a:xfrm>
            <a:off x="5916000" y="2079000"/>
            <a:ext cx="6730994" cy="3926617"/>
          </a:xfrm>
          <a:prstGeom prst="rect">
            <a:avLst/>
          </a:pr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1000" y="81897"/>
            <a:ext cx="11610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Нефтеюганска «Детский сад №18 «Журавлик»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21720" y="1629000"/>
            <a:ext cx="6884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воспитанников с ОВЗ </a:t>
            </a:r>
            <a:r>
              <a:rPr lang="ru-RU" sz="2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</a:t>
            </a:r>
            <a:r>
              <a:rPr lang="ru-RU" sz="2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 посредством применения игрового </a:t>
            </a:r>
          </a:p>
          <a:p>
            <a:pPr algn="ctr" fontAlgn="t"/>
            <a:r>
              <a:rPr lang="ru-RU" sz="2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информационно-образовательного стенда </a:t>
            </a:r>
          </a:p>
          <a:p>
            <a:pPr algn="ctr" fontAlgn="t"/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полезно!»</a:t>
            </a:r>
          </a:p>
          <a:p>
            <a:pPr fontAlgn="t"/>
            <a:endParaRPr lang="ru-RU" sz="1600" b="1" i="1" dirty="0"/>
          </a:p>
          <a:p>
            <a:pPr fontAlgn="t"/>
            <a:endParaRPr lang="ru-RU" sz="1600" b="1" i="1" dirty="0" smtClean="0"/>
          </a:p>
          <a:p>
            <a:pPr fontAlgn="t"/>
            <a:endParaRPr lang="ru-RU" sz="16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6612000" y="5752611"/>
            <a:ext cx="55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Кайнова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Николаевна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группы компенсирующей направленности для детей с задержкой психического развития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Мусина Галина Николаевна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учитель-логопед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Бочарникова Оксана Александровна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000" cy="11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02" y="176880"/>
            <a:ext cx="18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06" y="189000"/>
            <a:ext cx="1781820" cy="237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481000" y="2754000"/>
            <a:ext cx="3033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 мы играли и </a:t>
            </a:r>
            <a:endParaRPr lang="ru-RU" sz="2000" b="1" dirty="0" smtClean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b="1" dirty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7"/>
          <a:stretch/>
        </p:blipFill>
        <p:spPr>
          <a:xfrm>
            <a:off x="8839434" y="3539765"/>
            <a:ext cx="2521566" cy="317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3" y="4701611"/>
            <a:ext cx="1521887" cy="198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829" y="243686"/>
            <a:ext cx="7681171" cy="472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«Зайди и выполни!»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задания для домашнего обучения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вырабатывать новые знания и умения, умение себя контролировать, воспитывается ответственное отношение к своим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 разновозрастная и все игры и упражнения подобраны с учетом возрастных, индивидуальных особенностей и возможностей воспитанника. Размещаются задания в индивидуальные именные кармашки, могу быть в печатном и электронном варианте.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«Обратная связь»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нам создать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взаимодействия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вопросах воспитания детей дошкольного возраста, вовремя выявлять проблемные места и корректировать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6" y="4711475"/>
            <a:ext cx="1485000" cy="197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4"/>
          <a:stretch/>
        </p:blipFill>
        <p:spPr>
          <a:xfrm rot="16200000">
            <a:off x="4539329" y="4210342"/>
            <a:ext cx="2045605" cy="298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1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365127"/>
            <a:ext cx="576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all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развивающий стенд соответствует  всем </a:t>
            </a:r>
            <a:r>
              <a:rPr lang="ru-RU" sz="2400" cap="all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400" cap="all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ФГОС ДО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916001" y="1676718"/>
            <a:ext cx="6029999" cy="4227281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безопасных для здоровья и долговечных материалов, надежно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пособия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возрастных особенностей детей.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освещенном месте, где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глаз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взрослого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процесс обучения детей,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декоративную функцию.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благоприятную образовательно-воспитательную среду, добавляют уют интерьеру группы.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1" b="134"/>
          <a:stretch/>
        </p:blipFill>
        <p:spPr>
          <a:xfrm>
            <a:off x="111000" y="144000"/>
            <a:ext cx="34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20023"/>
          <a:stretch/>
        </p:blipFill>
        <p:spPr>
          <a:xfrm>
            <a:off x="111000" y="4599000"/>
            <a:ext cx="3105000" cy="203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0" y="2384896"/>
            <a:ext cx="3825709" cy="213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0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000" y="169320"/>
            <a:ext cx="7619700" cy="507980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46820" y="2103233"/>
            <a:ext cx="536418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124822"/>
            <a:ext cx="1107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Приложение к презентации. Видео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69" y="324000"/>
            <a:ext cx="5257800" cy="46849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000" y="1179000"/>
            <a:ext cx="6570000" cy="5130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возрастает потребность в нахождении эффективных средств обучения, которые помогут повысить познавательный интерес детей, стимулировать мыслительную деятельность и развивать творческое начало.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же на первый план выдвигается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установления партнерских отношений между педагогами и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Взаимоотношения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родителями стали сегодня многообразнее и интереснее и требуют от педагогов больше эрудиции, гибкости, понимания стоящих перед ними задач. И очень важно, чтобы они были построены на основе гуманно-личностного подхода, согласно которому признается право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понимание, на участие в жизни детского сада.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Рисунок педагог наставник - 76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/>
          <a:stretch/>
        </p:blipFill>
        <p:spPr bwMode="auto">
          <a:xfrm>
            <a:off x="6862217" y="2709000"/>
            <a:ext cx="5329783" cy="34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00" y="504000"/>
            <a:ext cx="6525000" cy="6788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замысла до воплощения…</a:t>
            </a:r>
            <a:endParaRPr lang="ru-RU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Воспитание детей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8" t="9975" r="2140" b="9793"/>
          <a:stretch/>
        </p:blipFill>
        <p:spPr bwMode="auto">
          <a:xfrm>
            <a:off x="9741000" y="4540304"/>
            <a:ext cx="2451000" cy="19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6000" y="909000"/>
            <a:ext cx="6795000" cy="3915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целью создания оптимальных условий для гармоничного развития ребенка с ОВЗ в семье и детском саду через повышение психолого-педагогической и воспитательной компетентности родителей (законных представителей) был разработан для нашей группы компенсирующей направленности информационно-образовательный стенд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полезно!»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0" y="3613401"/>
            <a:ext cx="3900000" cy="29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0" y="504000"/>
            <a:ext cx="3942000" cy="295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/>
          <a:stretch/>
        </p:blipFill>
        <p:spPr>
          <a:xfrm>
            <a:off x="7896000" y="369000"/>
            <a:ext cx="4162425" cy="603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1371000" y="1269000"/>
            <a:ext cx="6366748" cy="386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" y="2934000"/>
            <a:ext cx="2160000" cy="38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1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578"/>
            <a:ext cx="8732793" cy="10040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игрового информационно-образовательного стенда для детей и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B32D1A-C350-4449-B81A-F1886A7ED552}"/>
              </a:ext>
            </a:extLst>
          </p:cNvPr>
          <p:cNvSpPr/>
          <p:nvPr/>
        </p:nvSpPr>
        <p:spPr>
          <a:xfrm>
            <a:off x="5860771" y="2124000"/>
            <a:ext cx="1887860" cy="8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«Зайди и выполни»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A892C0F-0900-4E39-B2D8-1D77BE49C9AC}"/>
              </a:ext>
            </a:extLst>
          </p:cNvPr>
          <p:cNvSpPr/>
          <p:nvPr/>
        </p:nvSpPr>
        <p:spPr>
          <a:xfrm>
            <a:off x="4042504" y="2124000"/>
            <a:ext cx="1818267" cy="8890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«Мама, папа поиграем!?»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3CCA7F-518A-4905-9462-40C1C1D8B904}"/>
              </a:ext>
            </a:extLst>
          </p:cNvPr>
          <p:cNvSpPr/>
          <p:nvPr/>
        </p:nvSpPr>
        <p:spPr>
          <a:xfrm>
            <a:off x="2133440" y="2124000"/>
            <a:ext cx="1913563" cy="877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«Мое настроение»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1E228C-E55A-4C8B-8D8F-F8DDEAD1B1AD}"/>
              </a:ext>
            </a:extLst>
          </p:cNvPr>
          <p:cNvSpPr/>
          <p:nvPr/>
        </p:nvSpPr>
        <p:spPr>
          <a:xfrm>
            <a:off x="153207" y="2124000"/>
            <a:ext cx="2001437" cy="877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почта (для отзывов и предложений)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2E0A16A9-138B-45FC-80A2-76C1B73C2294}"/>
              </a:ext>
            </a:extLst>
          </p:cNvPr>
          <p:cNvSpPr/>
          <p:nvPr/>
        </p:nvSpPr>
        <p:spPr>
          <a:xfrm>
            <a:off x="867211" y="3069000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AA0421E0-93B2-4F81-9128-BA728844BD48}"/>
              </a:ext>
            </a:extLst>
          </p:cNvPr>
          <p:cNvSpPr/>
          <p:nvPr/>
        </p:nvSpPr>
        <p:spPr>
          <a:xfrm>
            <a:off x="2788919" y="3084930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E0F5B768-F24E-48F9-BF47-91F79A8A22E5}"/>
              </a:ext>
            </a:extLst>
          </p:cNvPr>
          <p:cNvSpPr/>
          <p:nvPr/>
        </p:nvSpPr>
        <p:spPr>
          <a:xfrm>
            <a:off x="4709997" y="3074495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9C41BB8-404E-4311-B307-8E6957CA6CAF}"/>
              </a:ext>
            </a:extLst>
          </p:cNvPr>
          <p:cNvSpPr/>
          <p:nvPr/>
        </p:nvSpPr>
        <p:spPr>
          <a:xfrm>
            <a:off x="6492127" y="3084930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FDCD1812-C871-4BD1-A197-D87B9B5820AA}"/>
              </a:ext>
            </a:extLst>
          </p:cNvPr>
          <p:cNvSpPr/>
          <p:nvPr/>
        </p:nvSpPr>
        <p:spPr>
          <a:xfrm>
            <a:off x="10001601" y="308493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E738C91-0FFF-4C01-84DB-43CCC6A79D47}"/>
              </a:ext>
            </a:extLst>
          </p:cNvPr>
          <p:cNvSpPr/>
          <p:nvPr/>
        </p:nvSpPr>
        <p:spPr>
          <a:xfrm>
            <a:off x="2154644" y="3637022"/>
            <a:ext cx="1612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понимать свое эмоциональное состояние и умения выразить его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512" y="3624746"/>
            <a:ext cx="205606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взаимодействия 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вопросах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дошкольного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выявлять проблемные места и корректировать их</a:t>
            </a:r>
          </a:p>
          <a:p>
            <a:pPr algn="ctr"/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303" y="4671187"/>
            <a:ext cx="219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6160" y="3618969"/>
            <a:ext cx="236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задания помогают вырабатывать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знания 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себя контролировать, воспитывается ответственное отношение к своим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805" y="4463893"/>
            <a:ext cx="1855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1">
            <a:extLst>
              <a:ext uri="{FF2B5EF4-FFF2-40B4-BE49-F238E27FC236}">
                <a16:creationId xmlns:a16="http://schemas.microsoft.com/office/drawing/2014/main" xmlns="" id="{39C41BB8-404E-4311-B307-8E6957CA6CAF}"/>
              </a:ext>
            </a:extLst>
          </p:cNvPr>
          <p:cNvSpPr/>
          <p:nvPr/>
        </p:nvSpPr>
        <p:spPr>
          <a:xfrm>
            <a:off x="8175742" y="3084930"/>
            <a:ext cx="481514" cy="455966"/>
          </a:xfrm>
          <a:prstGeom prst="roundRect">
            <a:avLst>
              <a:gd name="adj" fmla="val 1818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6000" y="3644262"/>
            <a:ext cx="22983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в правильной организации дидактических и развивающих игр в условиях семейного воспитания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07365" y="3637022"/>
            <a:ext cx="1808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закрепление у детей знаний и представлений о временных и сезонных изменениях в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57118" y="3609356"/>
            <a:ext cx="2170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общения ребенка со взрослым, налаживание контакта,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поприветствовать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с помощью невербальных и вербальных средств общения</a:t>
            </a:r>
          </a:p>
        </p:txBody>
      </p:sp>
      <p:pic>
        <p:nvPicPr>
          <p:cNvPr id="1026" name="Picture 2" descr="https://avatars.mds.yandex.net/i?id=ca0268f94fbd2333a82bd9ad9888b72ef9049bc2-906851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36" y="139208"/>
            <a:ext cx="2934561" cy="21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6A185A8-DC91-4856-8667-DAB40D56ABA5}"/>
              </a:ext>
            </a:extLst>
          </p:cNvPr>
          <p:cNvSpPr/>
          <p:nvPr/>
        </p:nvSpPr>
        <p:spPr>
          <a:xfrm>
            <a:off x="9235520" y="1693300"/>
            <a:ext cx="2327629" cy="1755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 пока»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CB32D1A-C350-4449-B81A-F1886A7ED552}"/>
              </a:ext>
            </a:extLst>
          </p:cNvPr>
          <p:cNvSpPr/>
          <p:nvPr/>
        </p:nvSpPr>
        <p:spPr>
          <a:xfrm>
            <a:off x="7748630" y="2124000"/>
            <a:ext cx="1486889" cy="886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Календарь погоды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290937"/>
              </p:ext>
            </p:extLst>
          </p:nvPr>
        </p:nvGraphicFramePr>
        <p:xfrm>
          <a:off x="111000" y="1179000"/>
          <a:ext cx="12081000" cy="531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96000" y="189000"/>
            <a:ext cx="9405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информационно-образовательный стенд </a:t>
            </a:r>
            <a:endParaRPr lang="ru-RU" sz="2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11664" r="1749" b="1301"/>
          <a:stretch/>
        </p:blipFill>
        <p:spPr>
          <a:xfrm>
            <a:off x="4746000" y="2979000"/>
            <a:ext cx="2430000" cy="1733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42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70389"/>
            <a:ext cx="9577645" cy="1035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использования игрового стенда: Для чего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зачем? для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 как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6806"/>
            <a:ext cx="2713311" cy="45171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088" y="2470444"/>
            <a:ext cx="4625353" cy="260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35822" y="54654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1000" y="1359000"/>
            <a:ext cx="6255000" cy="5445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«Привет! Пока!»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 родителям и детям поприветствовать педагога и друг друга в начале дня. Как ритуал прощания помогает детям спокойно, с положительно- эмоциональным настроем расстаться с родителями до вечера.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Эта самая любимая игра наших ребят, ведь выбрав способа прощания или приветствия он загорается. Сколько эмоций и восторга… и все это помогает 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близости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детьми и детей между собой.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176" y="200637"/>
            <a:ext cx="8493637" cy="134539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развивающего стенда для детей и их родителей, как ритуалы «Начала дня», «Приветствия» и «Расставания»</a:t>
            </a:r>
            <a:endParaRPr lang="ru-RU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Мама кричит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105" b="-1"/>
          <a:stretch/>
        </p:blipFill>
        <p:spPr bwMode="auto">
          <a:xfrm>
            <a:off x="10101942" y="4441370"/>
            <a:ext cx="1979057" cy="20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оспитание детей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8539" r="35107" b="6217"/>
          <a:stretch/>
        </p:blipFill>
        <p:spPr bwMode="auto">
          <a:xfrm>
            <a:off x="0" y="206106"/>
            <a:ext cx="2934065" cy="25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528773" y="1719000"/>
            <a:ext cx="8023273" cy="439372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уверенности. Мир малышей огромен и, во многом, непредсказуем. Ритуалы помогают упорядочить действительность и справиться с тревогой.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позволяет преодолеть стресс.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Прививают полезные привычки. Ритуалы помогают привыкнуть к режимным моментам. Привычные действия, которые мы совершаем ежедневно, тоже являются своего рода ритуалами (к примеру, мыть руки перед едой, чистка зубов утром и перед сном и так далее). Выполняя ритуал, ребенок не просто совершает некое действие, но и понимает, для чего это необходимо, в результате чего формируются осознанные правильные привычки.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новым условиям. Если ребенок только начинает посещать детский сад, адаптацию могут облегчить ритуалы.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семейные взаимоотношения. Семейные традиции и ритуалы сближают членов семьи и укрепляют взаимоотношения.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36862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88" r="2460" b="4089"/>
          <a:stretch/>
        </p:blipFill>
        <p:spPr>
          <a:xfrm rot="16200000">
            <a:off x="8859140" y="3956624"/>
            <a:ext cx="2512146" cy="316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50" y="99000"/>
            <a:ext cx="3098644" cy="232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13" y="2487461"/>
            <a:ext cx="2057107" cy="1542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00" y="2504544"/>
            <a:ext cx="2040672" cy="153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79000"/>
            <a:ext cx="7941000" cy="634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«Мама, папа поиграем!?»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Зачастую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такую ситуацию, когда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взрослые постоянно куда-то спешат, торопятся.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Это, к сожалению, широко распространенное явление современной действительности: ускоренный темп жизни, профессиональная занятость работающих матерей, которым не всегда хватает времени не только на общение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 Но насколько оказывается полезно и интересно для детей провести 5-10 минут в игре утром и вечером с мамой или папой в детском саду?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данного образовательного раздела: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играми, которые можно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способствующих успешному сенсорному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развитию, развитию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сферы, направленных на гармонизацию детско-родительских отношений.</a:t>
            </a:r>
            <a:endParaRPr lang="ru-RU" sz="2000" b="1" dirty="0" smtClean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0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«Календарь погоды»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временных и сезонных изменениях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в обсуждениях с родителями и выбирая нужные символы для игры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 наблюдательность.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429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Актуальность</vt:lpstr>
      <vt:lpstr>От замысла до воплощения…</vt:lpstr>
      <vt:lpstr>Презентация PowerPoint</vt:lpstr>
      <vt:lpstr> Структура игрового информационно-образовательного стенда для детей и родителей</vt:lpstr>
      <vt:lpstr>Презентация PowerPoint</vt:lpstr>
      <vt:lpstr>Технология использования игрового стенда: Для чего? зачем? для кого? как?</vt:lpstr>
      <vt:lpstr>Использование развивающего стенда для детей и их родителей, как ритуалы «Начала дня», «Приветствия» и «Расставания»</vt:lpstr>
      <vt:lpstr>Презентация PowerPoint</vt:lpstr>
      <vt:lpstr>Презентация PowerPoint</vt:lpstr>
      <vt:lpstr>Наш развивающий стенд соответствует  всем Требованиям с учетом ФГОС ДО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психолог</cp:lastModifiedBy>
  <cp:revision>55</cp:revision>
  <dcterms:created xsi:type="dcterms:W3CDTF">2020-06-20T14:12:20Z</dcterms:created>
  <dcterms:modified xsi:type="dcterms:W3CDTF">2024-10-28T10:33:28Z</dcterms:modified>
</cp:coreProperties>
</file>