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77" r:id="rId5"/>
    <p:sldId id="269" r:id="rId6"/>
    <p:sldId id="276" r:id="rId7"/>
    <p:sldId id="268" r:id="rId8"/>
    <p:sldId id="273" r:id="rId9"/>
    <p:sldId id="278" r:id="rId10"/>
    <p:sldId id="279" r:id="rId11"/>
    <p:sldId id="275" r:id="rId12"/>
    <p:sldId id="25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4660"/>
  </p:normalViewPr>
  <p:slideViewPr>
    <p:cSldViewPr showGuides="1">
      <p:cViewPr varScale="1">
        <p:scale>
          <a:sx n="110" d="100"/>
          <a:sy n="110" d="100"/>
        </p:scale>
        <p:origin x="90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F27621-6380-4BE4-9DFF-6D21909EEF29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849EA19-C930-4763-ABCC-F31D57D54AE7}">
      <dgm:prSet/>
      <dgm:spPr/>
      <dgm:t>
        <a:bodyPr/>
        <a:lstStyle/>
        <a:p>
          <a:r>
            <a: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ПРЕЗЕНТАЦИОННЫЙ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5EC475-812B-45C0-A521-F99A4C50C1EB}" type="parTrans" cxnId="{DD86AABC-A144-44AE-B9E8-1A4A6D45EF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9824D2-BC7B-482D-A6AF-80BCA89D1898}" type="sibTrans" cxnId="{DD86AABC-A144-44AE-B9E8-1A4A6D45EFB0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7AAF0E-16A5-4AC7-AA02-73FA9DC15E9B}">
      <dgm:prSet/>
      <dgm:spPr/>
      <dgm:t>
        <a:bodyPr/>
        <a:lstStyle/>
        <a:p>
          <a:r>
            <a: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РАЗВИВАЮЩИЙ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959CC1-4984-425A-AAEF-52CC40F69265}" type="parTrans" cxnId="{9D54272A-D7F5-4833-94A3-377462FA509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1E2BD1-C480-4822-AB6E-5691ECC4F421}" type="sibTrans" cxnId="{9D54272A-D7F5-4833-94A3-377462FA509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176909-8D0E-4E08-92B3-DE65FDA26D37}">
      <dgm:prSet/>
      <dgm:spPr/>
      <dgm:t>
        <a:bodyPr/>
        <a:lstStyle/>
        <a:p>
          <a:r>
            <a: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ОБУЧАЮЩИЙ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13CB99-4A18-4582-BAD4-0AFA9C1829CF}" type="parTrans" cxnId="{0A3F4B86-8081-4BC8-85B5-76B5AA9C3C4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219BCE-AD91-429C-A945-9805B01BF432}" type="sibTrans" cxnId="{0A3F4B86-8081-4BC8-85B5-76B5AA9C3C4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BEAFC8-1BC2-4D83-A688-C584F21A1A8B}">
      <dgm:prSet/>
      <dgm:spPr/>
      <dgm:t>
        <a:bodyPr/>
        <a:lstStyle/>
        <a:p>
          <a:r>
            <a: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ИНФОРМАЦИОННЫЙ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0C2B24-6462-4AF3-B371-A290A43E984C}" type="parTrans" cxnId="{49F5E196-A433-4BBB-AD7D-3E4ECAE423E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FF00AC-7230-4195-92A0-C7116C7AAEB7}" type="sibTrans" cxnId="{49F5E196-A433-4BBB-AD7D-3E4ECAE423E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A9636A-C75D-40E9-B9DA-1F6FF9876363}" type="pres">
      <dgm:prSet presAssocID="{15F27621-6380-4BE4-9DFF-6D21909EEF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642BB9-24C4-4C6F-8C07-B2E81093A04E}" type="pres">
      <dgm:prSet presAssocID="{15F27621-6380-4BE4-9DFF-6D21909EEF29}" presName="cycle" presStyleCnt="0"/>
      <dgm:spPr/>
    </dgm:pt>
    <dgm:pt modelId="{83290755-138E-4611-8356-92A07BAC89FA}" type="pres">
      <dgm:prSet presAssocID="{B849EA19-C930-4763-ABCC-F31D57D54AE7}" presName="nodeFirstNode" presStyleLbl="node1" presStyleIdx="0" presStyleCnt="4" custRadScaleRad="110597" custRadScaleInc="-2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045CA-4D34-439B-A620-3CA2AC083A71}" type="pres">
      <dgm:prSet presAssocID="{F99824D2-BC7B-482D-A6AF-80BCA89D1898}" presName="sibTransFirstNode" presStyleLbl="bgShp" presStyleIdx="0" presStyleCnt="1" custLinFactNeighborX="1237" custLinFactNeighborY="438"/>
      <dgm:spPr/>
      <dgm:t>
        <a:bodyPr/>
        <a:lstStyle/>
        <a:p>
          <a:endParaRPr lang="ru-RU"/>
        </a:p>
      </dgm:t>
    </dgm:pt>
    <dgm:pt modelId="{867CC35F-CBDC-4C02-ABE3-1CE255DDD556}" type="pres">
      <dgm:prSet presAssocID="{7A7AAF0E-16A5-4AC7-AA02-73FA9DC15E9B}" presName="nodeFollowingNodes" presStyleLbl="node1" presStyleIdx="1" presStyleCnt="4" custRadScaleRad="164265" custRadScaleInc="1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247F0-AACC-42DB-B258-D754B5FA5425}" type="pres">
      <dgm:prSet presAssocID="{FF176909-8D0E-4E08-92B3-DE65FDA26D37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A5EBA-2CB6-4C8C-A9FB-30C0E12C73ED}" type="pres">
      <dgm:prSet presAssocID="{B8BEAFC8-1BC2-4D83-A688-C584F21A1A8B}" presName="nodeFollowingNodes" presStyleLbl="node1" presStyleIdx="3" presStyleCnt="4" custRadScaleRad="196979" custRadScaleInc="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86AABC-A144-44AE-B9E8-1A4A6D45EFB0}" srcId="{15F27621-6380-4BE4-9DFF-6D21909EEF29}" destId="{B849EA19-C930-4763-ABCC-F31D57D54AE7}" srcOrd="0" destOrd="0" parTransId="{7B5EC475-812B-45C0-A521-F99A4C50C1EB}" sibTransId="{F99824D2-BC7B-482D-A6AF-80BCA89D1898}"/>
    <dgm:cxn modelId="{34F3937A-69A9-48C0-A8A2-6B8BD95E8D3C}" type="presOf" srcId="{B849EA19-C930-4763-ABCC-F31D57D54AE7}" destId="{83290755-138E-4611-8356-92A07BAC89FA}" srcOrd="0" destOrd="0" presId="urn:microsoft.com/office/officeart/2005/8/layout/cycle3"/>
    <dgm:cxn modelId="{7411B299-C529-470F-8813-404FA1D62524}" type="presOf" srcId="{15F27621-6380-4BE4-9DFF-6D21909EEF29}" destId="{5FA9636A-C75D-40E9-B9DA-1F6FF9876363}" srcOrd="0" destOrd="0" presId="urn:microsoft.com/office/officeart/2005/8/layout/cycle3"/>
    <dgm:cxn modelId="{E9EABEC2-F5B1-49D0-8967-0656A636C243}" type="presOf" srcId="{FF176909-8D0E-4E08-92B3-DE65FDA26D37}" destId="{7DC247F0-AACC-42DB-B258-D754B5FA5425}" srcOrd="0" destOrd="0" presId="urn:microsoft.com/office/officeart/2005/8/layout/cycle3"/>
    <dgm:cxn modelId="{78E99CC1-CF63-47D7-85C7-D3D7D0A26F61}" type="presOf" srcId="{F99824D2-BC7B-482D-A6AF-80BCA89D1898}" destId="{4B7045CA-4D34-439B-A620-3CA2AC083A71}" srcOrd="0" destOrd="0" presId="urn:microsoft.com/office/officeart/2005/8/layout/cycle3"/>
    <dgm:cxn modelId="{9D54272A-D7F5-4833-94A3-377462FA509F}" srcId="{15F27621-6380-4BE4-9DFF-6D21909EEF29}" destId="{7A7AAF0E-16A5-4AC7-AA02-73FA9DC15E9B}" srcOrd="1" destOrd="0" parTransId="{9F959CC1-4984-425A-AAEF-52CC40F69265}" sibTransId="{581E2BD1-C480-4822-AB6E-5691ECC4F421}"/>
    <dgm:cxn modelId="{ADE62909-C843-4635-B767-16725238146D}" type="presOf" srcId="{B8BEAFC8-1BC2-4D83-A688-C584F21A1A8B}" destId="{E94A5EBA-2CB6-4C8C-A9FB-30C0E12C73ED}" srcOrd="0" destOrd="0" presId="urn:microsoft.com/office/officeart/2005/8/layout/cycle3"/>
    <dgm:cxn modelId="{0A3F4B86-8081-4BC8-85B5-76B5AA9C3C45}" srcId="{15F27621-6380-4BE4-9DFF-6D21909EEF29}" destId="{FF176909-8D0E-4E08-92B3-DE65FDA26D37}" srcOrd="2" destOrd="0" parTransId="{AE13CB99-4A18-4582-BAD4-0AFA9C1829CF}" sibTransId="{4F219BCE-AD91-429C-A945-9805B01BF432}"/>
    <dgm:cxn modelId="{8DC477B5-240C-4E67-A8DA-67B2B01D60E2}" type="presOf" srcId="{7A7AAF0E-16A5-4AC7-AA02-73FA9DC15E9B}" destId="{867CC35F-CBDC-4C02-ABE3-1CE255DDD556}" srcOrd="0" destOrd="0" presId="urn:microsoft.com/office/officeart/2005/8/layout/cycle3"/>
    <dgm:cxn modelId="{49F5E196-A433-4BBB-AD7D-3E4ECAE423E0}" srcId="{15F27621-6380-4BE4-9DFF-6D21909EEF29}" destId="{B8BEAFC8-1BC2-4D83-A688-C584F21A1A8B}" srcOrd="3" destOrd="0" parTransId="{F60C2B24-6462-4AF3-B371-A290A43E984C}" sibTransId="{3DFF00AC-7230-4195-92A0-C7116C7AAEB7}"/>
    <dgm:cxn modelId="{42CE7882-CD4B-4CEC-AC5B-9688C6B192C4}" type="presParOf" srcId="{5FA9636A-C75D-40E9-B9DA-1F6FF9876363}" destId="{3E642BB9-24C4-4C6F-8C07-B2E81093A04E}" srcOrd="0" destOrd="0" presId="urn:microsoft.com/office/officeart/2005/8/layout/cycle3"/>
    <dgm:cxn modelId="{4734C069-B612-4B16-9C40-6F1C3BD96F40}" type="presParOf" srcId="{3E642BB9-24C4-4C6F-8C07-B2E81093A04E}" destId="{83290755-138E-4611-8356-92A07BAC89FA}" srcOrd="0" destOrd="0" presId="urn:microsoft.com/office/officeart/2005/8/layout/cycle3"/>
    <dgm:cxn modelId="{9A20270E-B737-4DE6-9A7E-4F93BFB9AE5D}" type="presParOf" srcId="{3E642BB9-24C4-4C6F-8C07-B2E81093A04E}" destId="{4B7045CA-4D34-439B-A620-3CA2AC083A71}" srcOrd="1" destOrd="0" presId="urn:microsoft.com/office/officeart/2005/8/layout/cycle3"/>
    <dgm:cxn modelId="{6DD0805B-A006-4800-8862-7D06AFBC25BF}" type="presParOf" srcId="{3E642BB9-24C4-4C6F-8C07-B2E81093A04E}" destId="{867CC35F-CBDC-4C02-ABE3-1CE255DDD556}" srcOrd="2" destOrd="0" presId="urn:microsoft.com/office/officeart/2005/8/layout/cycle3"/>
    <dgm:cxn modelId="{177204F0-B22C-4652-B313-CD0727D470C2}" type="presParOf" srcId="{3E642BB9-24C4-4C6F-8C07-B2E81093A04E}" destId="{7DC247F0-AACC-42DB-B258-D754B5FA5425}" srcOrd="3" destOrd="0" presId="urn:microsoft.com/office/officeart/2005/8/layout/cycle3"/>
    <dgm:cxn modelId="{366B6A87-776A-44DE-8331-CE852824C3E3}" type="presParOf" srcId="{3E642BB9-24C4-4C6F-8C07-B2E81093A04E}" destId="{E94A5EBA-2CB6-4C8C-A9FB-30C0E12C73ED}" srcOrd="4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045CA-4D34-439B-A620-3CA2AC083A71}">
      <dsp:nvSpPr>
        <dsp:cNvPr id="0" name=""/>
        <dsp:cNvSpPr/>
      </dsp:nvSpPr>
      <dsp:spPr>
        <a:xfrm>
          <a:off x="3524605" y="-127197"/>
          <a:ext cx="5032100" cy="5032100"/>
        </a:xfrm>
        <a:prstGeom prst="circularArrow">
          <a:avLst>
            <a:gd name="adj1" fmla="val 4668"/>
            <a:gd name="adj2" fmla="val 272909"/>
            <a:gd name="adj3" fmla="val 12781811"/>
            <a:gd name="adj4" fmla="val 18064837"/>
            <a:gd name="adj5" fmla="val 4847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290755-138E-4611-8356-92A07BAC89FA}">
      <dsp:nvSpPr>
        <dsp:cNvPr id="0" name=""/>
        <dsp:cNvSpPr/>
      </dsp:nvSpPr>
      <dsp:spPr>
        <a:xfrm>
          <a:off x="4282467" y="0"/>
          <a:ext cx="3391882" cy="16959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ПРЕЗЕНТАЦИОННЫЙ</a:t>
          </a:r>
          <a:endParaRPr lang="ru-RU" sz="23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5256" y="82789"/>
        <a:ext cx="3226304" cy="1530363"/>
      </dsp:txXfrm>
    </dsp:sp>
    <dsp:sp modelId="{867CC35F-CBDC-4C02-ABE3-1CE255DDD556}">
      <dsp:nvSpPr>
        <dsp:cNvPr id="0" name=""/>
        <dsp:cNvSpPr/>
      </dsp:nvSpPr>
      <dsp:spPr>
        <a:xfrm>
          <a:off x="7312158" y="1858098"/>
          <a:ext cx="3391882" cy="1695941"/>
        </a:xfrm>
        <a:prstGeom prst="roundRect">
          <a:avLst/>
        </a:prstGeom>
        <a:solidFill>
          <a:schemeClr val="accent4">
            <a:hueOff val="-901773"/>
            <a:satOff val="-2602"/>
            <a:lumOff val="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РАЗВИВАЮЩИЙ</a:t>
          </a:r>
          <a:endParaRPr lang="ru-RU" sz="23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94947" y="1940887"/>
        <a:ext cx="3226304" cy="1530363"/>
      </dsp:txXfrm>
    </dsp:sp>
    <dsp:sp modelId="{7DC247F0-AACC-42DB-B258-D754B5FA5425}">
      <dsp:nvSpPr>
        <dsp:cNvPr id="0" name=""/>
        <dsp:cNvSpPr/>
      </dsp:nvSpPr>
      <dsp:spPr>
        <a:xfrm>
          <a:off x="4344558" y="3614085"/>
          <a:ext cx="3391882" cy="1695941"/>
        </a:xfrm>
        <a:prstGeom prst="roundRect">
          <a:avLst/>
        </a:prstGeom>
        <a:solidFill>
          <a:schemeClr val="accent4">
            <a:hueOff val="-1803546"/>
            <a:satOff val="-5203"/>
            <a:lumOff val="94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ОБУЧАЮЩИЙ</a:t>
          </a:r>
          <a:endParaRPr lang="ru-RU" sz="23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7347" y="3696874"/>
        <a:ext cx="3226304" cy="1530363"/>
      </dsp:txXfrm>
    </dsp:sp>
    <dsp:sp modelId="{E94A5EBA-2CB6-4C8C-A9FB-30C0E12C73ED}">
      <dsp:nvSpPr>
        <dsp:cNvPr id="0" name=""/>
        <dsp:cNvSpPr/>
      </dsp:nvSpPr>
      <dsp:spPr>
        <a:xfrm>
          <a:off x="785437" y="1798997"/>
          <a:ext cx="3391882" cy="1695941"/>
        </a:xfrm>
        <a:prstGeom prst="roundRect">
          <a:avLst/>
        </a:prstGeom>
        <a:solidFill>
          <a:schemeClr val="accent4">
            <a:hueOff val="-2705319"/>
            <a:satOff val="-7805"/>
            <a:lumOff val="1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ИНФОРМАЦИОННЫЙ</a:t>
          </a:r>
          <a:endParaRPr lang="ru-RU" sz="23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8226" y="1881786"/>
        <a:ext cx="3226304" cy="1530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E873A0-F84F-4323-A446-4D61CC9FB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205F9AF-D0DB-432E-81E9-C870F302A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1F4AF07-3488-415F-8FC2-749D9C51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2CCA419-94FC-4230-A603-1C478779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CC7787-0378-47D3-8E5A-B92CD256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5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7BF0CE19-D07F-45F4-8B53-F4AE3EAC0AF5}"/>
              </a:ext>
            </a:extLst>
          </p:cNvPr>
          <p:cNvGrpSpPr/>
          <p:nvPr userDrawn="1"/>
        </p:nvGrpSpPr>
        <p:grpSpPr>
          <a:xfrm>
            <a:off x="4161001" y="150"/>
            <a:ext cx="2844751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="" xmlns:a16="http://schemas.microsoft.com/office/drawing/2014/main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1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="" xmlns:a16="http://schemas.microsoft.com/office/drawing/2014/main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7" y="9000"/>
            <a:ext cx="5186363" cy="3330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="" xmlns:a16="http://schemas.microsoft.com/office/drawing/2014/main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3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="" xmlns:a16="http://schemas.microsoft.com/office/drawing/2014/main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8" y="2153964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="" xmlns:a16="http://schemas.microsoft.com/office/drawing/2014/main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7" y="3519000"/>
            <a:ext cx="5186363" cy="333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1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1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=""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16390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="" xmlns:a16="http://schemas.microsoft.com/office/drawing/2014/main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1" y="234000"/>
            <a:ext cx="11341100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5"/>
            <a:ext cx="4005551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2" y="2303465"/>
            <a:ext cx="4005551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="" xmlns:a16="http://schemas.microsoft.com/office/drawing/2014/main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6" y="2303465"/>
            <a:ext cx="3004875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="" xmlns:a16="http://schemas.microsoft.com/office/drawing/2014/main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1" y="4058165"/>
            <a:ext cx="3004875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="" xmlns:a16="http://schemas.microsoft.com/office/drawing/2014/main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10" y="4058165"/>
            <a:ext cx="4005551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1" y="4058165"/>
            <a:ext cx="4005551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="" xmlns:a16="http://schemas.microsoft.com/office/drawing/2014/main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801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4749BF-E679-4094-8E73-30397832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57078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05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93706B-DFF1-4198-95A2-88567198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C69F182-353B-4839-9FFC-4C65D89AA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CE9C2C2-180A-498D-B5EB-AB4AA772B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498363D-3D95-4AD7-9D83-BBC26490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EDF0573-3F68-4ECA-98EA-09BF3644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65DEDD6-B9E1-4C9C-9D96-0E8814C8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9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7A4F1-AA9E-4CA3-89F8-C1D3C9AE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F1044A7-9EA8-4064-BD11-19EE5EE2E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E8028DE-7CEA-4197-B806-ABC8734FB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9F9C82B-91BF-4B7D-A310-2DCA3960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EDC3603-5C0C-4452-BE70-CCDD08266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D4C64E7-87EA-4085-A0D7-BC55EAB9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3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BECDBD-C04D-46CF-92A7-B8C9D0836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D773E96-AA64-4948-B456-7F27277D3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7ADCE6-5529-413C-A29A-57113351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E2C2BF-300F-4068-A753-E9F0F6C1A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079BE0-CB87-491E-AC0B-700E9C57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6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9108050-D26F-48C9-AE7B-BC28E6357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5CED39D-E31F-4A09-8402-422F9E9B1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3E32F61-9425-4672-80AF-FEA99034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9C5D381-8B98-4D5A-A810-846CB520F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C124C1-0FE9-4063-AC80-63540C48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81E132A-DAAE-4C5A-9799-9BEDDD0FB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5ABEC81-0435-44F8-AC84-9AA06776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E9A5681-179B-43EF-A41E-7921E27CA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4075"/>
            <a:ext cx="10515600" cy="1530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082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774CB4-9476-4D67-A61F-8636A7183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841EEB4-5F6D-44A8-8AC5-A6E768990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030FA7A-490F-4A5A-A6B5-86E9A45E7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8E03679-4DC0-4148-AC16-A4D963A1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9424A7-91A2-4D34-9A4B-7A5A6DAB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8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EB7CA7-2D16-477F-A916-FB99222A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53466C-CE30-4FBD-96CA-0EA362D33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6EB55B-274D-481A-88FF-4FFE5900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3FC3710-531D-4EA0-94DF-BC357048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3E12FE-F392-43B9-8BF3-DE5F1FBC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0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C9977B-6754-4FDF-9147-07724C939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033AF3-0605-49AC-9462-439A096F0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0BD85FC-239A-44D7-AA55-E245C8D2D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124E275-D4C5-417B-A476-EBE178359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F07CDC7-CCD3-47C9-871B-A54F77E2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E60E6CD-284A-4BCC-A8EA-92E51E2B7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60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7854AC-27FA-49B7-A21B-78F55043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03BFC0F-AB2E-4221-B20D-1E34DA034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D4858C8-6A00-4459-94F8-5553AC9B8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8FE0572-4950-4BE2-AEEC-E5ABCEFBE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DDC2D9A-5DF5-4007-8AF9-E010C6D15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242F5FB-D357-4C58-87EB-47484A335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7B922ED-D3F0-4A07-998B-DF0BF99E2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ECCB3C1-9C6F-4236-8158-937AE42A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5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618F5DC-79EC-467F-ACC8-AC05CA266654}"/>
              </a:ext>
            </a:extLst>
          </p:cNvPr>
          <p:cNvSpPr/>
          <p:nvPr userDrawn="1"/>
        </p:nvSpPr>
        <p:spPr>
          <a:xfrm>
            <a:off x="501" y="581"/>
            <a:ext cx="252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2FD335D0-A26D-44FF-A9E4-BA9185A9A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122" y="234000"/>
            <a:ext cx="7951679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3B3B7749-73D6-4285-91B8-CEFE987DE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122" y="1449000"/>
            <a:ext cx="7951788" cy="469638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42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12429A-A5C9-48AD-9F1C-2DB11D6D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F01FBD4-F84E-4E02-87EE-194D4A0D8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B9BD6C2-D0E8-46BF-81E2-EAEF2FA6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C3CB785-B376-4FC6-BCDA-D2C11040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2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59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49" y="6772425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1" y="49500"/>
            <a:ext cx="2844751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1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2033588"/>
            <a:ext cx="10444163" cy="404971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423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7"/>
            <a:ext cx="52578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49" y="6772425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Рисунок 2">
            <a:extLst>
              <a:ext uri="{FF2B5EF4-FFF2-40B4-BE49-F238E27FC236}">
                <a16:creationId xmlns=""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49" y="-575"/>
            <a:ext cx="5186363" cy="6858575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3" y="36075"/>
            <a:ext cx="2844751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1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1" y="2033588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436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5A6C3A-6058-47AC-8C7C-8D12E732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553708D-0EB0-412E-93AB-1EF196369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D2FB742-CD4D-4AED-90F9-24C56529A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3E60-2F82-4C12-95B3-7ACC1B0E586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7491BF8-6565-4611-B06E-593AB5B96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AB86C5F-3A42-4D66-874B-B8BA71B07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0"/>
            <a:extLst>
              <a:ext uri="{FF2B5EF4-FFF2-40B4-BE49-F238E27FC236}">
                <a16:creationId xmlns="" xmlns:a16="http://schemas.microsoft.com/office/drawing/2014/main" id="{34A6A0F7-627E-4580-AA51-61AFC9D01210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3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1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4" r:id="rId6"/>
    <p:sldLayoutId id="2147483654" r:id="rId7"/>
    <p:sldLayoutId id="2147483665" r:id="rId8"/>
    <p:sldLayoutId id="2147483661" r:id="rId9"/>
    <p:sldLayoutId id="2147483655" r:id="rId10"/>
    <p:sldLayoutId id="2147483662" r:id="rId11"/>
    <p:sldLayoutId id="2147483663" r:id="rId12"/>
    <p:sldLayoutId id="2147483660" r:id="rId13"/>
    <p:sldLayoutId id="2147483656" r:id="rId14"/>
    <p:sldLayoutId id="2147483657" r:id="rId15"/>
    <p:sldLayoutId id="2147483658" r:id="rId16"/>
    <p:sldLayoutId id="2147483659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1460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83B9C36-89C6-456B-83CA-0743FDD2AC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7" b="98788" l="1398" r="98164">
                        <a14:backgroundMark x1="33653" y1="15960" x2="33653" y2="15960"/>
                        <a14:backgroundMark x1="91779" y1="23596" x2="91779" y2="23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773" r="-10639"/>
          <a:stretch/>
        </p:blipFill>
        <p:spPr>
          <a:xfrm>
            <a:off x="5916000" y="2079000"/>
            <a:ext cx="6730994" cy="3926617"/>
          </a:xfrm>
          <a:prstGeom prst="rect">
            <a:avLst/>
          </a:prstGeom>
        </p:spPr>
      </p:pic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201000" y="81897"/>
            <a:ext cx="11610000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Нефтеюганска «Детский сад №18 «Журавлик»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40D4121-DDD5-4E24-8A70-430C14D0F319}"/>
              </a:ext>
            </a:extLst>
          </p:cNvPr>
          <p:cNvSpPr/>
          <p:nvPr/>
        </p:nvSpPr>
        <p:spPr>
          <a:xfrm>
            <a:off x="21720" y="1629000"/>
            <a:ext cx="6884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400" b="1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sz="24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воспитанников с ОВЗ </a:t>
            </a:r>
            <a:r>
              <a:rPr lang="ru-RU" sz="2400" b="1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образовательный процесс </a:t>
            </a:r>
            <a:r>
              <a:rPr lang="ru-RU" sz="24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ДОУ посредством применения игрового </a:t>
            </a:r>
          </a:p>
          <a:p>
            <a:pPr algn="ctr" fontAlgn="t"/>
            <a:r>
              <a:rPr lang="ru-RU" sz="24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информационно-образовательного стенда </a:t>
            </a:r>
          </a:p>
          <a:p>
            <a:pPr algn="ctr" fontAlgn="t"/>
            <a:r>
              <a:rPr lang="ru-RU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«Взрослым интересно, детям полезно!»</a:t>
            </a:r>
          </a:p>
          <a:p>
            <a:pPr fontAlgn="t"/>
            <a:endParaRPr lang="ru-RU" sz="1600" b="1" i="1" dirty="0"/>
          </a:p>
          <a:p>
            <a:pPr fontAlgn="t"/>
            <a:endParaRPr lang="ru-RU" sz="1600" b="1" i="1" dirty="0" smtClean="0"/>
          </a:p>
          <a:p>
            <a:pPr fontAlgn="t"/>
            <a:endParaRPr lang="ru-RU" sz="16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40D4121-DDD5-4E24-8A70-430C14D0F319}"/>
              </a:ext>
            </a:extLst>
          </p:cNvPr>
          <p:cNvSpPr/>
          <p:nvPr/>
        </p:nvSpPr>
        <p:spPr>
          <a:xfrm>
            <a:off x="6612000" y="5752611"/>
            <a:ext cx="558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Кайнова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Николаевна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воспитатель группы компенсирующей направленности для детей с задержкой психического развития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Покровская Анастасия Сергеевна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учитель-дефектолог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Бочарникова Оксана Александровна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педагог-психолог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6000" cy="114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0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902" y="176880"/>
            <a:ext cx="1800000" cy="2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306" y="189000"/>
            <a:ext cx="1781820" cy="237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481000" y="2754000"/>
            <a:ext cx="3033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«Дома мы играли и </a:t>
            </a:r>
            <a:endParaRPr lang="ru-RU" sz="2000" b="1" dirty="0" smtClean="0">
              <a:ln w="1905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2000" b="1" dirty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выполняли»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7"/>
          <a:stretch/>
        </p:blipFill>
        <p:spPr>
          <a:xfrm>
            <a:off x="8839434" y="3539765"/>
            <a:ext cx="2521566" cy="3178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13" y="4701611"/>
            <a:ext cx="1521887" cy="198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10">
            <a:extLst>
              <a:ext uri="{FF2B5EF4-FFF2-40B4-BE49-F238E27FC236}">
                <a16:creationId xmlns="" xmlns:a16="http://schemas.microsoft.com/office/drawing/2014/main" id="{C34EE8D5-D5E2-42C5-BB03-462D77A9450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829" y="243686"/>
            <a:ext cx="7681171" cy="4725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b="1" dirty="0" smtClean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«Зайди и выполни!»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задания для домашнего обучения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вырабатывать новые знания и умения, умение себя контролировать, воспитывается ответственное отношение к своим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обязанностям.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группа разновозрастная и все игры и упражнения подобраны с учетом возрастных, индивидуальных особенностей и возможностей воспитанника. Размещаются задания в индивидуальные именные кармашки, могу быть в печатном и электронном варианте.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b="1" dirty="0" smtClean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«Обратная связь»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нам создать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взаимодействия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вопросах воспитания детей дошкольного возраста, вовремя выявлять проблемные места и корректировать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6" y="4711475"/>
            <a:ext cx="1485000" cy="1979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4"/>
          <a:stretch/>
        </p:blipFill>
        <p:spPr>
          <a:xfrm rot="16200000">
            <a:off x="4539329" y="4210342"/>
            <a:ext cx="2045605" cy="2982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310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365127"/>
            <a:ext cx="5760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cap="all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развивающий стенд соответствует  всем </a:t>
            </a:r>
            <a:r>
              <a:rPr lang="ru-RU" sz="2400" cap="all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</a:t>
            </a:r>
            <a:r>
              <a:rPr lang="ru-RU" sz="2400" cap="all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ФГОС ДО</a:t>
            </a:r>
            <a:r>
              <a:rPr lang="ru-RU" sz="2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5916001" y="1676718"/>
            <a:ext cx="6029999" cy="4227281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ыполнен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безопасных для здоровья и долговечных материалов, надежно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пособия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возрастных особенностей детей.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удобном,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освещенном месте, где 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 и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глаз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и взрослого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разнообразить процесс обучения детей,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декоративную функцию.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благоприятную образовательно-воспитательную среду, добавляют уют интерьеру группы.</a:t>
            </a:r>
          </a:p>
          <a:p>
            <a:pPr algn="just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01" b="134"/>
          <a:stretch/>
        </p:blipFill>
        <p:spPr>
          <a:xfrm>
            <a:off x="111000" y="144000"/>
            <a:ext cx="342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" r="20023"/>
          <a:stretch/>
        </p:blipFill>
        <p:spPr>
          <a:xfrm>
            <a:off x="111000" y="4599000"/>
            <a:ext cx="3105000" cy="2039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00" y="2384896"/>
            <a:ext cx="3825709" cy="2133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901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83B9C36-89C6-456B-83CA-0743FDD2AC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1000" y="169320"/>
            <a:ext cx="7619700" cy="5079800"/>
          </a:xfrm>
          <a:custGeom>
            <a:avLst/>
            <a:gdLst>
              <a:gd name="connsiteX0" fmla="*/ 2961443 w 6931728"/>
              <a:gd name="connsiteY0" fmla="*/ 0 h 6858000"/>
              <a:gd name="connsiteX1" fmla="*/ 3956029 w 6931728"/>
              <a:gd name="connsiteY1" fmla="*/ 0 h 6858000"/>
              <a:gd name="connsiteX2" fmla="*/ 3987639 w 6931728"/>
              <a:gd name="connsiteY2" fmla="*/ 4017 h 6858000"/>
              <a:gd name="connsiteX3" fmla="*/ 6931728 w 6931728"/>
              <a:gd name="connsiteY3" fmla="*/ 3436992 h 6858000"/>
              <a:gd name="connsiteX4" fmla="*/ 4158665 w 6931728"/>
              <a:gd name="connsiteY4" fmla="*/ 6839425 h 6858000"/>
              <a:gd name="connsiteX5" fmla="*/ 4054652 w 6931728"/>
              <a:gd name="connsiteY5" fmla="*/ 6858000 h 6858000"/>
              <a:gd name="connsiteX6" fmla="*/ 2862820 w 6931728"/>
              <a:gd name="connsiteY6" fmla="*/ 6858000 h 6858000"/>
              <a:gd name="connsiteX7" fmla="*/ 2758807 w 6931728"/>
              <a:gd name="connsiteY7" fmla="*/ 6839425 h 6858000"/>
              <a:gd name="connsiteX8" fmla="*/ 3675 w 6931728"/>
              <a:gd name="connsiteY8" fmla="*/ 3792085 h 6858000"/>
              <a:gd name="connsiteX9" fmla="*/ 0 w 6931728"/>
              <a:gd name="connsiteY9" fmla="*/ 3719314 h 6858000"/>
              <a:gd name="connsiteX10" fmla="*/ 0 w 6931728"/>
              <a:gd name="connsiteY10" fmla="*/ 3154670 h 6858000"/>
              <a:gd name="connsiteX11" fmla="*/ 3675 w 6931728"/>
              <a:gd name="connsiteY11" fmla="*/ 3081899 h 6858000"/>
              <a:gd name="connsiteX12" fmla="*/ 2929834 w 6931728"/>
              <a:gd name="connsiteY12" fmla="*/ 40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31728" h="6858000">
                <a:moveTo>
                  <a:pt x="2961443" y="0"/>
                </a:moveTo>
                <a:lnTo>
                  <a:pt x="3956029" y="0"/>
                </a:lnTo>
                <a:lnTo>
                  <a:pt x="3987639" y="4017"/>
                </a:lnTo>
                <a:cubicBezTo>
                  <a:pt x="5654697" y="258738"/>
                  <a:pt x="6931728" y="1698731"/>
                  <a:pt x="6931728" y="3436992"/>
                </a:cubicBezTo>
                <a:cubicBezTo>
                  <a:pt x="6931728" y="5115313"/>
                  <a:pt x="5741249" y="6515582"/>
                  <a:pt x="4158665" y="6839425"/>
                </a:cubicBezTo>
                <a:lnTo>
                  <a:pt x="4054652" y="6858000"/>
                </a:lnTo>
                <a:lnTo>
                  <a:pt x="2862820" y="6858000"/>
                </a:lnTo>
                <a:lnTo>
                  <a:pt x="2758807" y="6839425"/>
                </a:lnTo>
                <a:cubicBezTo>
                  <a:pt x="1289265" y="6538714"/>
                  <a:pt x="157813" y="5309860"/>
                  <a:pt x="3675" y="3792085"/>
                </a:cubicBezTo>
                <a:lnTo>
                  <a:pt x="0" y="3719314"/>
                </a:lnTo>
                <a:lnTo>
                  <a:pt x="0" y="3154670"/>
                </a:lnTo>
                <a:lnTo>
                  <a:pt x="3675" y="3081899"/>
                </a:lnTo>
                <a:cubicBezTo>
                  <a:pt x="163742" y="1505749"/>
                  <a:pt x="1377745" y="241171"/>
                  <a:pt x="2929834" y="4017"/>
                </a:cubicBezTo>
                <a:close/>
              </a:path>
            </a:pathLst>
          </a:custGeom>
        </p:spPr>
      </p:pic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146820" y="2103233"/>
            <a:ext cx="5364180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6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3BD3689-927D-44E0-9168-5B279F27AB2B}"/>
              </a:ext>
            </a:extLst>
          </p:cNvPr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080FEEB-0723-48BB-A3C4-0580E1C81FDC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6124822"/>
            <a:ext cx="11079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Приложение к презентации. Видео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«Взрослым интересно, детям полезно»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D89DCA7F-88D4-400D-B9D3-9E9053BC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069" y="324000"/>
            <a:ext cx="5257800" cy="468497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DDD8087F-D289-422F-8F5B-7B683A3D04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1000" y="1179000"/>
            <a:ext cx="6570000" cy="51300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каждым годом возрастает потребность в нахождении эффективных средств обучения, которые помогут повысить познавательный интерес детей, стимулировать мыслительную деятельность и развивать творческое начало.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конечно же на первый план выдвигается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установления партнерских отношений между педагогами и родителями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Взаимоотношения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родителями стали сегодня многообразнее и интереснее и требуют от педагогов больше эрудиции, гибкости, понимания стоящих перед ними задач. И очень важно, чтобы они были построены на основе гуманно-личностного подхода, согласно которому признается право родителей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 представителей)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и понимание, на участие в жизни детского сада.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Рисунок педагог наставник - 76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/>
          <a:stretch/>
        </p:blipFill>
        <p:spPr bwMode="auto">
          <a:xfrm>
            <a:off x="6862217" y="2709000"/>
            <a:ext cx="5329783" cy="34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70249F2D-23BE-4CE7-9A40-F8C4536CB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500" y="504000"/>
            <a:ext cx="6525000" cy="67887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замысла до воплощения…</a:t>
            </a:r>
            <a:endParaRPr lang="ru-RU" sz="36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Воспитание детей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8" t="9975" r="2140" b="9793"/>
          <a:stretch/>
        </p:blipFill>
        <p:spPr bwMode="auto">
          <a:xfrm>
            <a:off x="9741000" y="4540304"/>
            <a:ext cx="2451000" cy="199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5E2AB9C1-D1B2-4773-936C-106A68E21A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6000" y="909000"/>
            <a:ext cx="6795000" cy="39150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создания оптимальных условий для гармоничного развития ребенка с ОВЗ в семье и детском саду через повышение психолого-педагогической и воспитательной компетентности родителей (законных представителей) был разработан для нашей группы компенсирующей направленности информационно-образовательный стенд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«Взрослым интересно, детям полезно!»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0" y="3613401"/>
            <a:ext cx="3900000" cy="292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0" y="504000"/>
            <a:ext cx="3942000" cy="295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023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2"/>
          <a:stretch/>
        </p:blipFill>
        <p:spPr>
          <a:xfrm>
            <a:off x="7896000" y="369000"/>
            <a:ext cx="4162425" cy="603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"/>
          <a:stretch/>
        </p:blipFill>
        <p:spPr>
          <a:xfrm>
            <a:off x="1371000" y="1269000"/>
            <a:ext cx="6366748" cy="3866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48" y="2934000"/>
            <a:ext cx="2160000" cy="38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913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719296DE-E499-4BFB-9D6C-B12516A12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5578"/>
            <a:ext cx="8732793" cy="100403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игрового информационно-образовательного стенда для детей и родителей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CB32D1A-C350-4449-B81A-F1886A7ED552}"/>
              </a:ext>
            </a:extLst>
          </p:cNvPr>
          <p:cNvSpPr/>
          <p:nvPr/>
        </p:nvSpPr>
        <p:spPr>
          <a:xfrm>
            <a:off x="5860771" y="2124000"/>
            <a:ext cx="1887860" cy="89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«Зайди и выполни»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A892C0F-0900-4E39-B2D8-1D77BE49C9AC}"/>
              </a:ext>
            </a:extLst>
          </p:cNvPr>
          <p:cNvSpPr/>
          <p:nvPr/>
        </p:nvSpPr>
        <p:spPr>
          <a:xfrm>
            <a:off x="4042504" y="2124000"/>
            <a:ext cx="1818267" cy="8890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«Мама, папа поиграем!?»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53CCA7F-518A-4905-9462-40C1C1D8B904}"/>
              </a:ext>
            </a:extLst>
          </p:cNvPr>
          <p:cNvSpPr/>
          <p:nvPr/>
        </p:nvSpPr>
        <p:spPr>
          <a:xfrm>
            <a:off x="2133440" y="2124000"/>
            <a:ext cx="1913563" cy="877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«Мое настроение»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153207" y="2124000"/>
            <a:ext cx="2001437" cy="877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Родительская почта (для отзывов и предложений)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2E0A16A9-138B-45FC-80A2-76C1B73C2294}"/>
              </a:ext>
            </a:extLst>
          </p:cNvPr>
          <p:cNvSpPr/>
          <p:nvPr/>
        </p:nvSpPr>
        <p:spPr>
          <a:xfrm>
            <a:off x="867211" y="3069000"/>
            <a:ext cx="481514" cy="455966"/>
          </a:xfrm>
          <a:prstGeom prst="roundRect">
            <a:avLst>
              <a:gd name="adj" fmla="val 1575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AA0421E0-93B2-4F81-9128-BA728844BD48}"/>
              </a:ext>
            </a:extLst>
          </p:cNvPr>
          <p:cNvSpPr/>
          <p:nvPr/>
        </p:nvSpPr>
        <p:spPr>
          <a:xfrm>
            <a:off x="2788919" y="3084930"/>
            <a:ext cx="488110" cy="455966"/>
          </a:xfrm>
          <a:prstGeom prst="roundRect">
            <a:avLst>
              <a:gd name="adj" fmla="val 1891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E0F5B768-F24E-48F9-BF47-91F79A8A22E5}"/>
              </a:ext>
            </a:extLst>
          </p:cNvPr>
          <p:cNvSpPr/>
          <p:nvPr/>
        </p:nvSpPr>
        <p:spPr>
          <a:xfrm>
            <a:off x="4709997" y="3074495"/>
            <a:ext cx="483280" cy="455966"/>
          </a:xfrm>
          <a:prstGeom prst="roundRect">
            <a:avLst>
              <a:gd name="adj" fmla="val 170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39C41BB8-404E-4311-B307-8E6957CA6CAF}"/>
              </a:ext>
            </a:extLst>
          </p:cNvPr>
          <p:cNvSpPr/>
          <p:nvPr/>
        </p:nvSpPr>
        <p:spPr>
          <a:xfrm>
            <a:off x="6492127" y="3084930"/>
            <a:ext cx="481514" cy="455966"/>
          </a:xfrm>
          <a:prstGeom prst="roundRect">
            <a:avLst>
              <a:gd name="adj" fmla="val 181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FDCD1812-C871-4BD1-A197-D87B9B5820AA}"/>
              </a:ext>
            </a:extLst>
          </p:cNvPr>
          <p:cNvSpPr/>
          <p:nvPr/>
        </p:nvSpPr>
        <p:spPr>
          <a:xfrm>
            <a:off x="10001601" y="3084930"/>
            <a:ext cx="481514" cy="455966"/>
          </a:xfrm>
          <a:prstGeom prst="roundRect">
            <a:avLst>
              <a:gd name="adj" fmla="val 166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E738C91-0FFF-4C01-84DB-43CCC6A79D47}"/>
              </a:ext>
            </a:extLst>
          </p:cNvPr>
          <p:cNvSpPr/>
          <p:nvPr/>
        </p:nvSpPr>
        <p:spPr>
          <a:xfrm>
            <a:off x="2154644" y="3637022"/>
            <a:ext cx="16122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способности понимать свое эмоциональное состояние и умения выразить его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512" y="3624746"/>
            <a:ext cx="205606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взаимодействия 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вопросах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детей дошкольного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возраста,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вовремя выявлять проблемные места и корректировать их</a:t>
            </a:r>
          </a:p>
          <a:p>
            <a:pPr algn="ctr"/>
            <a:endParaRPr lang="ru-RU" sz="16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1303" y="4671187"/>
            <a:ext cx="219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86160" y="3618969"/>
            <a:ext cx="23649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задания помогают вырабатывать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знания и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умения,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себя контролировать, воспитывается ответственное отношение к своим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обязанностям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88805" y="4463893"/>
            <a:ext cx="18556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: скругленные углы 21">
            <a:extLst>
              <a:ext uri="{FF2B5EF4-FFF2-40B4-BE49-F238E27FC236}">
                <a16:creationId xmlns="" xmlns:a16="http://schemas.microsoft.com/office/drawing/2014/main" id="{39C41BB8-404E-4311-B307-8E6957CA6CAF}"/>
              </a:ext>
            </a:extLst>
          </p:cNvPr>
          <p:cNvSpPr/>
          <p:nvPr/>
        </p:nvSpPr>
        <p:spPr>
          <a:xfrm>
            <a:off x="8175742" y="3084930"/>
            <a:ext cx="481514" cy="455966"/>
          </a:xfrm>
          <a:prstGeom prst="roundRect">
            <a:avLst>
              <a:gd name="adj" fmla="val 1818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646000" y="3644262"/>
            <a:ext cx="22983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Оказать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родителям в правильной организации дидактических и развивающих игр в условиях семейного воспитания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07365" y="3637022"/>
            <a:ext cx="18084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закрепление у детей знаний и представлений о временных и сезонных изменениях в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157118" y="3609356"/>
            <a:ext cx="21704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общения ребенка со взрослым, налаживание контакта,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поприветствовать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друга с помощью невербальных и вербальных средств общения</a:t>
            </a:r>
          </a:p>
        </p:txBody>
      </p:sp>
      <p:pic>
        <p:nvPicPr>
          <p:cNvPr id="1026" name="Picture 2" descr="https://avatars.mds.yandex.net/i?id=ca0268f94fbd2333a82bd9ad9888b72ef9049bc2-906851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836" y="139208"/>
            <a:ext cx="2934561" cy="215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: вправо 5">
            <a:extLst>
              <a:ext uri="{FF2B5EF4-FFF2-40B4-BE49-F238E27FC236}">
                <a16:creationId xmlns="" xmlns:a16="http://schemas.microsoft.com/office/drawing/2014/main" id="{36A185A8-DC91-4856-8667-DAB40D56ABA5}"/>
              </a:ext>
            </a:extLst>
          </p:cNvPr>
          <p:cNvSpPr/>
          <p:nvPr/>
        </p:nvSpPr>
        <p:spPr>
          <a:xfrm>
            <a:off x="9235520" y="1693300"/>
            <a:ext cx="2327629" cy="1755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 пока»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CCB32D1A-C350-4449-B81A-F1886A7ED552}"/>
              </a:ext>
            </a:extLst>
          </p:cNvPr>
          <p:cNvSpPr/>
          <p:nvPr/>
        </p:nvSpPr>
        <p:spPr>
          <a:xfrm>
            <a:off x="7748630" y="2124000"/>
            <a:ext cx="1486889" cy="8864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Календарь погоды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46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9290937"/>
              </p:ext>
            </p:extLst>
          </p:nvPr>
        </p:nvGraphicFramePr>
        <p:xfrm>
          <a:off x="111000" y="1179000"/>
          <a:ext cx="12081000" cy="5310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96000" y="189000"/>
            <a:ext cx="9405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0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информационно-образовательный стенд </a:t>
            </a:r>
            <a:endParaRPr lang="ru-RU" sz="20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r>
              <a:rPr lang="ru-RU" sz="32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«Взрослым интересно, детям полезно!»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" t="11664" r="1749" b="1301"/>
          <a:stretch/>
        </p:blipFill>
        <p:spPr>
          <a:xfrm>
            <a:off x="4746000" y="2979000"/>
            <a:ext cx="2430000" cy="17331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7422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A32CFDF-4E37-47E2-BF8B-C161E53B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000" y="70389"/>
            <a:ext cx="9577645" cy="1035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использования игрового стенда: Для чего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зачем? для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кого? как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B5D4551-D0DB-444B-A981-BFC74C9F7C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66806"/>
            <a:ext cx="2713311" cy="45171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0088" y="2470444"/>
            <a:ext cx="4625353" cy="2601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35822" y="546546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C34EE8D5-D5E2-42C5-BB03-462D77A945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1000" y="1359000"/>
            <a:ext cx="6255000" cy="54450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b="1" dirty="0" smtClean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«Привет! Пока!»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омогает родителям и детям поприветствовать педагога и друг друга в начале дня. Как ритуал прощания помогает детям спокойно, с положительно- эмоциональным настроем расстаться с родителями до вечера.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Эта самая любимая игра наших ребят, ведь выбрав способа прощания или приветствия он загорается. Сколько эмоций и восторга… и все это помогает формировать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близости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с детьми и детей между собой.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0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8176" y="200637"/>
            <a:ext cx="8493637" cy="134539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развивающего стенда для детей и их родителей, как ритуалы «Начала дня», «Приветствия» и «Расставания»</a:t>
            </a:r>
            <a:endParaRPr lang="ru-RU" sz="28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Мама кричит Изображения – скачать бесплатно на Freepi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1105" b="-1"/>
          <a:stretch/>
        </p:blipFill>
        <p:spPr bwMode="auto">
          <a:xfrm>
            <a:off x="10101942" y="4441370"/>
            <a:ext cx="1979057" cy="200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оспитание детей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3" t="8539" r="35107" b="6217"/>
          <a:stretch/>
        </p:blipFill>
        <p:spPr bwMode="auto">
          <a:xfrm>
            <a:off x="0" y="206106"/>
            <a:ext cx="2934065" cy="259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2528773" y="1719000"/>
            <a:ext cx="8023273" cy="4393725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уверенности. Мир малышей огромен и, во многом, непредсказуем. Ритуалы помогают упорядочить действительность и справиться с тревогой.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действий позволяет преодолеть стресс.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Прививают полезные привычки. Ритуалы помогают привыкнуть к режимным моментам. Привычные действия, которые мы совершаем ежедневно, тоже являются своего рода ритуалами (к примеру, мыть руки перед едой, чистка зубов утром и перед сном и так далее). Выполняя ритуал, ребенок не просто совершает некое действие, но и понимает, для чего это необходимо, в результате чего формируются осознанные правильные привычки.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адаптироваться к новым условиям. Если ребенок только начинает посещать детский сад, адаптацию могут облегчить ритуалы.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Укрепляют семейные взаимоотношения. Семейные традиции и ритуалы сближают членов семьи и укрепляют взаимоотношения.</a:t>
            </a:r>
          </a:p>
        </p:txBody>
      </p:sp>
    </p:spTree>
    <p:extLst>
      <p:ext uri="{BB962C8B-B14F-4D97-AF65-F5344CB8AC3E}">
        <p14:creationId xmlns:p14="http://schemas.microsoft.com/office/powerpoint/2010/main" val="368623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88" r="2460" b="4089"/>
          <a:stretch/>
        </p:blipFill>
        <p:spPr>
          <a:xfrm rot="16200000">
            <a:off x="8859140" y="3956624"/>
            <a:ext cx="2512146" cy="3166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50" y="99000"/>
            <a:ext cx="3098644" cy="2323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213" y="2487461"/>
            <a:ext cx="2057107" cy="15428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00" y="2504544"/>
            <a:ext cx="2040672" cy="153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10">
            <a:extLst>
              <a:ext uri="{FF2B5EF4-FFF2-40B4-BE49-F238E27FC236}">
                <a16:creationId xmlns="" xmlns:a16="http://schemas.microsoft.com/office/drawing/2014/main" id="{C34EE8D5-D5E2-42C5-BB03-462D77A9450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79000"/>
            <a:ext cx="7941000" cy="6345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b="1" dirty="0" smtClean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«Мама, папа поиграем!?»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Зачастую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встретить такую ситуацию, когда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взрослые постоянно куда-то спешат, торопятся.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Это, к сожалению, широко распространенное явление современной действительности: ускоренный темп жизни, профессиональная занятость работающих матерей, которым не всегда хватает времени не только на общение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ребенком. Но насколько оказывается полезно и интересно для детей провести 5-10 минут в игре утром и вечером с мамой или папой в детском саду?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Цель данного образовательного раздела: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родителей с играми, которые можно использовать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домашних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условиях, способствующих успешному сенсорному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развитию, развитию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сферы, направленных на гармонизацию детско-родительских отношений.</a:t>
            </a:r>
            <a:endParaRPr lang="ru-RU" sz="2000" b="1" dirty="0" smtClean="0">
              <a:ln w="1905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2000" b="1" dirty="0">
              <a:ln w="1905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b="1" dirty="0" smtClean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«Календарь погоды»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временных и сезонных изменениях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природе, в обсуждениях с родителями и выбирая нужные символы для игры развивать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и наблюдательность.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9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167373"/>
      </a:dk1>
      <a:lt1>
        <a:srgbClr val="DCEFEB"/>
      </a:lt1>
      <a:dk2>
        <a:srgbClr val="000000"/>
      </a:dk2>
      <a:lt2>
        <a:srgbClr val="FFFFFF"/>
      </a:lt2>
      <a:accent1>
        <a:srgbClr val="1E3259"/>
      </a:accent1>
      <a:accent2>
        <a:srgbClr val="167373"/>
      </a:accent2>
      <a:accent3>
        <a:srgbClr val="60BFBF"/>
      </a:accent3>
      <a:accent4>
        <a:srgbClr val="F2C849"/>
      </a:accent4>
      <a:accent5>
        <a:srgbClr val="F29191"/>
      </a:accent5>
      <a:accent6>
        <a:srgbClr val="DCEFEB"/>
      </a:accent6>
      <a:hlink>
        <a:srgbClr val="1E3259"/>
      </a:hlink>
      <a:folHlink>
        <a:srgbClr val="60BFB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684</TotalTime>
  <Words>429</Words>
  <Application>Microsoft Office PowerPoint</Application>
  <PresentationFormat>Широкоэкранный</PresentationFormat>
  <Paragraphs>68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 Актуальность</vt:lpstr>
      <vt:lpstr>От замысла до воплощения…</vt:lpstr>
      <vt:lpstr>Презентация PowerPoint</vt:lpstr>
      <vt:lpstr> Структура игрового информационно-образовательного стенда для детей и родителей</vt:lpstr>
      <vt:lpstr>Презентация PowerPoint</vt:lpstr>
      <vt:lpstr>Технология использования игрового стенда: Для чего? зачем? для кого? как?</vt:lpstr>
      <vt:lpstr>Использование развивающего стенда для детей и их родителей, как ритуалы «Начала дня», «Приветствия» и «Расставания»</vt:lpstr>
      <vt:lpstr>Презентация PowerPoint</vt:lpstr>
      <vt:lpstr>Презентация PowerPoint</vt:lpstr>
      <vt:lpstr>Наш развивающий стенд соответствует  всем Требованиям с учетом ФГОС ДО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психолог</cp:lastModifiedBy>
  <cp:revision>54</cp:revision>
  <dcterms:created xsi:type="dcterms:W3CDTF">2020-06-20T14:12:20Z</dcterms:created>
  <dcterms:modified xsi:type="dcterms:W3CDTF">2023-04-18T05:41:40Z</dcterms:modified>
</cp:coreProperties>
</file>